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96" r:id="rId9"/>
    <p:sldId id="263" r:id="rId10"/>
    <p:sldId id="264" r:id="rId11"/>
    <p:sldId id="265" r:id="rId12"/>
    <p:sldId id="266" r:id="rId13"/>
    <p:sldId id="267" r:id="rId14"/>
    <p:sldId id="295" r:id="rId15"/>
    <p:sldId id="292" r:id="rId16"/>
    <p:sldId id="268" r:id="rId17"/>
    <p:sldId id="270" r:id="rId18"/>
    <p:sldId id="269" r:id="rId19"/>
    <p:sldId id="271" r:id="rId20"/>
    <p:sldId id="275" r:id="rId21"/>
    <p:sldId id="273" r:id="rId22"/>
    <p:sldId id="274" r:id="rId23"/>
    <p:sldId id="276" r:id="rId24"/>
    <p:sldId id="277" r:id="rId25"/>
    <p:sldId id="279" r:id="rId26"/>
    <p:sldId id="280" r:id="rId27"/>
    <p:sldId id="282" r:id="rId28"/>
    <p:sldId id="281" r:id="rId29"/>
    <p:sldId id="283" r:id="rId30"/>
    <p:sldId id="287" r:id="rId31"/>
    <p:sldId id="288" r:id="rId32"/>
    <p:sldId id="289" r:id="rId33"/>
    <p:sldId id="290" r:id="rId34"/>
    <p:sldId id="291" r:id="rId35"/>
    <p:sldId id="293" r:id="rId36"/>
    <p:sldId id="297" r:id="rId37"/>
    <p:sldId id="294" r:id="rId3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72A193-D974-4890-BCF6-7BDA5AA783D7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919969-49B9-40AE-8C3B-763BC9DD6F8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cem.sk/" TargetMode="External"/><Relationship Id="rId2" Type="http://schemas.openxmlformats.org/officeDocument/2006/relationships/hyperlink" Target="http://www.minedu.s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aylorova@stary-gympel.sk" TargetMode="External"/><Relationship Id="rId4" Type="http://schemas.openxmlformats.org/officeDocument/2006/relationships/hyperlink" Target="http://gpuk.edupage.org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MATURITA 2013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Gymnázium, Kukučínova 4239/1, Poprad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971600" y="5373216"/>
            <a:ext cx="73817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Poprad </a:t>
            </a:r>
            <a:r>
              <a:rPr lang="sk-SK" dirty="0" smtClean="0"/>
              <a:t>11. </a:t>
            </a:r>
            <a:r>
              <a:rPr lang="sk-SK" smtClean="0"/>
              <a:t>október 2012</a:t>
            </a:r>
            <a:r>
              <a:rPr lang="sk-SK" dirty="0" smtClean="0"/>
              <a:t>		                    PaedDr. Beáta </a:t>
            </a:r>
            <a:r>
              <a:rPr lang="sk-SK" dirty="0" err="1" smtClean="0"/>
              <a:t>Taylorová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Externá časť MS - EČ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endParaRPr lang="sk-SK" sz="2000" dirty="0" smtClean="0"/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EČ tvorí písomný test, ktorý zadáva a vyhodnocuje NÚCEM (Národný ústav certifikovaných meraní vzdelávania). 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EČ sa vykonáva v rovnakom čase na celom území SR. 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Regulárny priebeh pri administrácii EČ a oprave napísaných testov zabezpečuje pedagogický zamestnanec, ktorý nie je zamestnancom školy, v ktorej sa EČ koná.</a:t>
            </a:r>
          </a:p>
          <a:p>
            <a:pPr marL="0" indent="0">
              <a:lnSpc>
                <a:spcPct val="80000"/>
              </a:lnSpc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Interná časť MS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Interná časť zo všeobecnovzdelávacích predmetov sa môže konať len písomnou formou (PFIČ) alebo ústnou formou (ÚFIČ), prípadne kombináciou týchto foriem.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103188" indent="-103188"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Písomnú formu internej časti (PFIČ) majú:</a:t>
            </a:r>
          </a:p>
          <a:p>
            <a:pPr marL="373063" lvl="1" indent="-79375">
              <a:buFont typeface="Wingdings" pitchFamily="2" charset="2"/>
              <a:buChar char=" "/>
            </a:pPr>
            <a:r>
              <a:rPr lang="sk-SK" sz="2000" dirty="0" smtClean="0">
                <a:solidFill>
                  <a:schemeClr val="tx2"/>
                </a:solidFill>
              </a:rPr>
              <a:t>- cudzie jazyky  (ANJ, NEJ, FRJ),</a:t>
            </a:r>
          </a:p>
          <a:p>
            <a:pPr marL="373063" lvl="1" indent="-79375">
              <a:buFont typeface="Wingdings" pitchFamily="2" charset="2"/>
              <a:buChar char=" "/>
            </a:pPr>
            <a:r>
              <a:rPr lang="sk-SK" sz="2000" dirty="0" smtClean="0">
                <a:solidFill>
                  <a:schemeClr val="tx2"/>
                </a:solidFill>
              </a:rPr>
              <a:t>- vyučovací jazyk  (SJL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  <a:r>
              <a:rPr lang="sk-SK" sz="2000" dirty="0" smtClean="0">
                <a:solidFill>
                  <a:schemeClr val="tx2"/>
                </a:solidFill>
              </a:rPr>
              <a:t>,</a:t>
            </a:r>
          </a:p>
          <a:p>
            <a:pPr marL="647383" lvl="2" indent="-79375"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  <a:sym typeface="Wingdings" pitchFamily="2" charset="2"/>
              </a:rPr>
              <a:t> centrálne zadávané témy</a:t>
            </a:r>
          </a:p>
          <a:p>
            <a:pPr marL="647383" lvl="2" indent="-79375"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  <a:sym typeface="Wingdings" pitchFamily="2" charset="2"/>
              </a:rPr>
              <a:t>centrálne zadávané pokyny na hodnotenie</a:t>
            </a:r>
          </a:p>
          <a:p>
            <a:pPr marL="647383" lvl="2" indent="-79375"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  <a:sym typeface="Wingdings" pitchFamily="2" charset="2"/>
              </a:rPr>
              <a:t>interné hodnotenie.</a:t>
            </a:r>
          </a:p>
          <a:p>
            <a:pPr marL="647383" lvl="2" indent="-79375">
              <a:buNone/>
            </a:pPr>
            <a:endParaRPr lang="sk-SK" sz="2000" dirty="0" smtClean="0">
              <a:solidFill>
                <a:schemeClr val="tx2"/>
              </a:solidFill>
              <a:sym typeface="Wingdings" pitchFamily="2" charset="2"/>
            </a:endParaRPr>
          </a:p>
          <a:p>
            <a:pPr marL="646113" lvl="2" indent="-646113"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Ak má predmet EČ a PFIČ, konanie EČ predchádza konaniu PFIČ.</a:t>
            </a:r>
          </a:p>
          <a:p>
            <a:pPr marL="647383" lvl="2" indent="-79375">
              <a:buNone/>
            </a:pPr>
            <a:endParaRPr lang="sk-SK" sz="2600" dirty="0" smtClean="0">
              <a:solidFill>
                <a:schemeClr val="tx2"/>
              </a:solidFill>
              <a:sym typeface="Wingdings" pitchFamily="2" charset="2"/>
            </a:endParaRPr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Časový harmonogram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sk-SK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sk-SK" sz="2000" b="1" dirty="0" smtClean="0">
                <a:solidFill>
                  <a:schemeClr val="tx2"/>
                </a:solidFill>
              </a:rPr>
              <a:t>12. marec 2013		 EČ a PFIČ slovenský jazyk a literatúra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000" b="1" dirty="0" smtClean="0">
                <a:solidFill>
                  <a:schemeClr val="tx2"/>
                </a:solidFill>
              </a:rPr>
              <a:t>13. marec 2013		 EČ a PFIČ cudzie jazyky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000" b="1" dirty="0" smtClean="0">
                <a:solidFill>
                  <a:schemeClr val="tx2"/>
                </a:solidFill>
              </a:rPr>
              <a:t>14. marec 2013		 EČ matematika</a:t>
            </a:r>
          </a:p>
          <a:p>
            <a:pPr marL="0" indent="0" algn="ctr">
              <a:lnSpc>
                <a:spcPct val="80000"/>
              </a:lnSpc>
              <a:buNone/>
            </a:pPr>
            <a:endParaRPr lang="sk-SK" sz="2400" b="1" dirty="0" smtClean="0"/>
          </a:p>
          <a:p>
            <a:pPr marL="0" indent="0" algn="ctr">
              <a:lnSpc>
                <a:spcPct val="80000"/>
              </a:lnSpc>
              <a:buNone/>
            </a:pPr>
            <a:endParaRPr lang="sk-SK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Náhradný termín EČ a PFIČ : 16. - 19. apríl 2013</a:t>
            </a:r>
          </a:p>
          <a:p>
            <a:pPr marL="0" indent="0">
              <a:lnSpc>
                <a:spcPct val="80000"/>
              </a:lnSpc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Predpokladaný termín ÚFIČ MS:  </a:t>
            </a:r>
            <a:r>
              <a:rPr lang="sk-SK" sz="2000" b="1" dirty="0" smtClean="0">
                <a:solidFill>
                  <a:schemeClr val="tx2"/>
                </a:solidFill>
              </a:rPr>
              <a:t>20.- 24.máj 2013</a:t>
            </a:r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Časové trvanie testov EČ a PFIČ MS</a:t>
            </a:r>
            <a:br>
              <a:rPr lang="sk-SK" sz="4400" b="1" dirty="0" smtClean="0"/>
            </a:br>
            <a:endParaRPr lang="sk-SK" sz="4400" b="1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sk-SK" sz="2800" dirty="0" smtClean="0"/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043608" y="2420888"/>
          <a:ext cx="6912768" cy="2015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2304256"/>
              </a:tblGrid>
              <a:tr h="297802">
                <a:tc>
                  <a:txBody>
                    <a:bodyPr/>
                    <a:lstStyle/>
                    <a:p>
                      <a:r>
                        <a:rPr lang="sk-SK" dirty="0" smtClean="0"/>
                        <a:t>Predmet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EČ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PFIČ</a:t>
                      </a:r>
                      <a:endParaRPr lang="sk-SK" dirty="0"/>
                    </a:p>
                  </a:txBody>
                  <a:tcPr/>
                </a:tc>
              </a:tr>
              <a:tr h="638302">
                <a:tc>
                  <a:txBody>
                    <a:bodyPr/>
                    <a:lstStyle/>
                    <a:p>
                      <a:r>
                        <a:rPr lang="sk-SK" b="1" dirty="0" smtClean="0"/>
                        <a:t>Slovenský</a:t>
                      </a:r>
                      <a:r>
                        <a:rPr lang="sk-SK" b="1" baseline="0" dirty="0" smtClean="0"/>
                        <a:t> jazyk a literatúra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90 minút</a:t>
                      </a:r>
                      <a:endParaRPr lang="sk-SK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150 minút</a:t>
                      </a:r>
                      <a:endParaRPr lang="sk-SK" b="1" dirty="0"/>
                    </a:p>
                  </a:txBody>
                  <a:tcPr anchor="ctr"/>
                </a:tc>
              </a:tr>
              <a:tr h="638302">
                <a:tc>
                  <a:txBody>
                    <a:bodyPr/>
                    <a:lstStyle/>
                    <a:p>
                      <a:r>
                        <a:rPr lang="sk-SK" b="1" dirty="0" smtClean="0"/>
                        <a:t>Cudzí jazyk – úroveň B2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120 minút</a:t>
                      </a:r>
                      <a:endParaRPr lang="sk-SK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60 minút</a:t>
                      </a:r>
                      <a:endParaRPr lang="sk-SK" b="1" dirty="0"/>
                    </a:p>
                  </a:txBody>
                  <a:tcPr anchor="ctr"/>
                </a:tc>
              </a:tr>
              <a:tr h="369810">
                <a:tc>
                  <a:txBody>
                    <a:bodyPr/>
                    <a:lstStyle/>
                    <a:p>
                      <a:r>
                        <a:rPr lang="sk-SK" b="1" dirty="0" smtClean="0"/>
                        <a:t>Matematika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120 minút</a:t>
                      </a:r>
                      <a:endParaRPr lang="sk-SK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––––––––––</a:t>
                      </a:r>
                      <a:endParaRPr lang="sk-SK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Formát úloh EČ a PFIČ MS</a:t>
            </a:r>
            <a:br>
              <a:rPr lang="sk-SK" sz="4400" b="1" dirty="0" smtClean="0"/>
            </a:br>
            <a:endParaRPr lang="sk-SK" sz="4400" b="1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sk-SK" sz="2800" dirty="0" smtClean="0"/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043608" y="1844824"/>
          <a:ext cx="691276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2304256"/>
                <a:gridCol w="2304256"/>
              </a:tblGrid>
              <a:tr h="297802">
                <a:tc>
                  <a:txBody>
                    <a:bodyPr/>
                    <a:lstStyle/>
                    <a:p>
                      <a:r>
                        <a:rPr lang="sk-SK" dirty="0" smtClean="0"/>
                        <a:t>Predmet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EČ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PFIČ</a:t>
                      </a:r>
                      <a:endParaRPr lang="sk-SK" dirty="0"/>
                    </a:p>
                  </a:txBody>
                  <a:tcPr/>
                </a:tc>
              </a:tr>
              <a:tr h="638302">
                <a:tc>
                  <a:txBody>
                    <a:bodyPr/>
                    <a:lstStyle/>
                    <a:p>
                      <a:pPr algn="l"/>
                      <a:r>
                        <a:rPr lang="sk-SK" sz="1600" b="1" dirty="0" smtClean="0"/>
                        <a:t>Slovenský</a:t>
                      </a:r>
                      <a:r>
                        <a:rPr lang="sk-SK" sz="1600" b="1" baseline="0" dirty="0" smtClean="0"/>
                        <a:t> jazyk a literatúra</a:t>
                      </a:r>
                      <a:endParaRPr lang="sk-SK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400" b="1" dirty="0" smtClean="0"/>
                        <a:t>40 úloh s výberom</a:t>
                      </a:r>
                      <a:r>
                        <a:rPr lang="sk-SK" sz="1400" b="1" baseline="0" dirty="0" smtClean="0"/>
                        <a:t> odpovede</a:t>
                      </a:r>
                    </a:p>
                    <a:p>
                      <a:pPr algn="l"/>
                      <a:endParaRPr lang="sk-SK" sz="1400" b="1" baseline="0" dirty="0" smtClean="0"/>
                    </a:p>
                    <a:p>
                      <a:pPr algn="l"/>
                      <a:r>
                        <a:rPr lang="sk-SK" sz="1400" b="1" baseline="0" dirty="0" smtClean="0"/>
                        <a:t>24 úloh s krátkou odpoveďou</a:t>
                      </a:r>
                      <a:endParaRPr lang="sk-SK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400" b="1" dirty="0" smtClean="0"/>
                        <a:t>1 úloha s dlhou odpoveďou – súbor  4 tém s určenou žánrovou formou,</a:t>
                      </a:r>
                      <a:r>
                        <a:rPr lang="sk-SK" sz="1400" b="1" baseline="0" dirty="0" smtClean="0"/>
                        <a:t> z ktorých si žiak vyberie 1 tému</a:t>
                      </a:r>
                      <a:endParaRPr lang="sk-SK" sz="1400" b="1" dirty="0"/>
                    </a:p>
                  </a:txBody>
                  <a:tcPr anchor="ctr"/>
                </a:tc>
              </a:tr>
              <a:tr h="638302">
                <a:tc>
                  <a:txBody>
                    <a:bodyPr/>
                    <a:lstStyle/>
                    <a:p>
                      <a:pPr algn="l"/>
                      <a:r>
                        <a:rPr lang="sk-SK" sz="1600" b="1" dirty="0" smtClean="0"/>
                        <a:t>Cudzí jazyk – úroveň B2</a:t>
                      </a:r>
                      <a:endParaRPr lang="sk-SK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400" b="1" dirty="0" smtClean="0"/>
                        <a:t>46 úloh s výberom</a:t>
                      </a:r>
                      <a:r>
                        <a:rPr lang="sk-SK" sz="1400" b="1" baseline="0" dirty="0" smtClean="0"/>
                        <a:t> odpovede</a:t>
                      </a:r>
                    </a:p>
                    <a:p>
                      <a:pPr algn="l"/>
                      <a:endParaRPr lang="sk-SK" sz="1400" b="1" baseline="0" dirty="0" smtClean="0"/>
                    </a:p>
                    <a:p>
                      <a:pPr algn="l"/>
                      <a:r>
                        <a:rPr lang="sk-SK" sz="1400" b="1" baseline="0" dirty="0" smtClean="0"/>
                        <a:t>34 úloh s krátkou odpoveďou</a:t>
                      </a:r>
                      <a:endParaRPr lang="sk-SK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400" b="1" dirty="0" smtClean="0"/>
                        <a:t>1 úloha s dlhou odpoveďou – 1 zadanie s určenou žánrovou formou</a:t>
                      </a:r>
                      <a:endParaRPr lang="sk-SK" sz="1400" b="1" dirty="0"/>
                    </a:p>
                  </a:txBody>
                  <a:tcPr anchor="ctr"/>
                </a:tc>
              </a:tr>
              <a:tr h="369810">
                <a:tc>
                  <a:txBody>
                    <a:bodyPr/>
                    <a:lstStyle/>
                    <a:p>
                      <a:pPr algn="l"/>
                      <a:r>
                        <a:rPr lang="sk-SK" sz="1600" b="1" dirty="0" smtClean="0"/>
                        <a:t>Matematika</a:t>
                      </a:r>
                      <a:endParaRPr lang="sk-SK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k-SK" sz="1400" b="1" dirty="0" smtClean="0"/>
                        <a:t>20 úloh s krátkou</a:t>
                      </a:r>
                      <a:r>
                        <a:rPr lang="sk-SK" sz="1400" b="1" baseline="0" dirty="0" smtClean="0"/>
                        <a:t> odpoveďou</a:t>
                      </a:r>
                    </a:p>
                    <a:p>
                      <a:pPr algn="l"/>
                      <a:endParaRPr lang="sk-SK" sz="1400" b="1" baseline="0" dirty="0" smtClean="0"/>
                    </a:p>
                    <a:p>
                      <a:pPr algn="l"/>
                      <a:r>
                        <a:rPr lang="sk-SK" sz="1400" b="1" baseline="0" dirty="0" smtClean="0"/>
                        <a:t>10 úloh s výberom odpovede</a:t>
                      </a:r>
                      <a:endParaRPr lang="sk-SK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400" b="1" dirty="0" smtClean="0"/>
                        <a:t>––––––––––</a:t>
                      </a:r>
                      <a:endParaRPr lang="sk-SK" sz="1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467544" y="580526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b="1" dirty="0" smtClean="0">
                <a:solidFill>
                  <a:schemeClr val="tx2"/>
                </a:solidFill>
              </a:rPr>
              <a:t>Podrobné  špecifikácie </a:t>
            </a:r>
            <a:r>
              <a:rPr lang="sk-SK" dirty="0" smtClean="0">
                <a:solidFill>
                  <a:schemeClr val="tx2"/>
                </a:solidFill>
              </a:rPr>
              <a:t>testov EČ MS, tém a zadaní PFIČ MS sú zverejnené na </a:t>
            </a:r>
            <a:r>
              <a:rPr lang="sk-SK" dirty="0" err="1" smtClean="0">
                <a:solidFill>
                  <a:schemeClr val="tx2"/>
                </a:solidFill>
              </a:rPr>
              <a:t>www.nucem.sk</a:t>
            </a:r>
            <a:r>
              <a:rPr lang="sk-SK" dirty="0" smtClean="0">
                <a:solidFill>
                  <a:schemeClr val="tx2"/>
                </a:solidFill>
              </a:rPr>
              <a:t> v časti Maturita/Maturita 2013/Špecifikácia testov EČ a PFIČ MS 2013.</a:t>
            </a:r>
            <a:endParaRPr lang="sk-SK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Organizácia MS v škole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 </a:t>
            </a:r>
            <a:r>
              <a:rPr lang="sk-SK" sz="2000" dirty="0" smtClean="0">
                <a:solidFill>
                  <a:schemeClr val="tx2"/>
                </a:solidFill>
              </a:rPr>
              <a:t>Organizáciu a priebeh MS v škole zabezpečujú:</a:t>
            </a:r>
          </a:p>
          <a:p>
            <a:pPr marL="579438" lvl="1" indent="-388938">
              <a:lnSpc>
                <a:spcPct val="150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tx2"/>
                </a:solidFill>
              </a:rPr>
              <a:t>predseda školskej maturitnej komisie (ŠMK),</a:t>
            </a:r>
          </a:p>
          <a:p>
            <a:pPr marL="579438" lvl="1" indent="-388938">
              <a:lnSpc>
                <a:spcPct val="150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tx2"/>
                </a:solidFill>
              </a:rPr>
              <a:t>predseda predmetovej maturitnej komisie (PMK),</a:t>
            </a:r>
          </a:p>
          <a:p>
            <a:pPr marL="579438" lvl="1" indent="-388938">
              <a:lnSpc>
                <a:spcPct val="150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tx2"/>
                </a:solidFill>
              </a:rPr>
              <a:t>riaditeľ školy,</a:t>
            </a:r>
          </a:p>
          <a:p>
            <a:pPr marL="579438" lvl="1" indent="-388938">
              <a:lnSpc>
                <a:spcPct val="150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tx2"/>
                </a:solidFill>
              </a:rPr>
              <a:t>školský koordinátor,</a:t>
            </a:r>
          </a:p>
          <a:p>
            <a:pPr marL="579438" lvl="1" indent="-388938">
              <a:lnSpc>
                <a:spcPct val="150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tx2"/>
                </a:solidFill>
              </a:rPr>
              <a:t>administrátori testov,</a:t>
            </a:r>
          </a:p>
          <a:p>
            <a:pPr marL="579438" lvl="1" indent="-388938">
              <a:lnSpc>
                <a:spcPct val="150000"/>
              </a:lnSpc>
              <a:buClr>
                <a:schemeClr val="accent2"/>
              </a:buClr>
              <a:buSzPct val="100000"/>
              <a:buFont typeface="Arial" pitchFamily="34" charset="0"/>
              <a:buChar char="•"/>
            </a:pPr>
            <a:r>
              <a:rPr lang="sk-SK" sz="2000" dirty="0" smtClean="0">
                <a:solidFill>
                  <a:schemeClr val="tx2"/>
                </a:solidFill>
              </a:rPr>
              <a:t>hodnotitelia testov.	</a:t>
            </a:r>
            <a:endParaRPr lang="sk-SK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Maturitné zadania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Ústnu formu internej časti MS (ÚFIČ MS) tvorí ústna odpoveď žiaka pred predmetovou maturitnou komisiou (PMK), pričom si žiak žrebuje jedno zo schválených maturitných zadaní.</a:t>
            </a:r>
          </a:p>
          <a:p>
            <a:pPr marL="373063" indent="-373063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Maturitné zadania a úlohy v nich vychádzajú z cieľových požiadaviek na vedomosti a zručnosti maturantov.</a:t>
            </a:r>
          </a:p>
          <a:p>
            <a:pPr marL="373063" indent="-373063">
              <a:lnSpc>
                <a:spcPct val="85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Každé maturitné zadanie tvoria tri samostatné úlohy, podľa možnosti a charakteru predmetu z viacerých tematických okruhov.</a:t>
            </a:r>
          </a:p>
          <a:p>
            <a:pPr marL="373063" indent="-373063">
              <a:lnSpc>
                <a:spcPct val="85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Obsah maturitných zadaní zohľadňuje aj čas určený na trvanie skúšky a jej prípravu.</a:t>
            </a: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None/>
            </a:pPr>
            <a:endParaRPr lang="sk-SK" sz="23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None/>
            </a:pPr>
            <a:endParaRPr lang="sk-SK" sz="23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Maturitné zadania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err="1" smtClean="0">
                <a:solidFill>
                  <a:schemeClr val="tx2"/>
                </a:solidFill>
              </a:rPr>
              <a:t>www.nucem.sk</a:t>
            </a:r>
            <a:r>
              <a:rPr lang="sk-SK" sz="2000" dirty="0" smtClean="0">
                <a:solidFill>
                  <a:schemeClr val="tx2"/>
                </a:solidFill>
              </a:rPr>
              <a:t>, </a:t>
            </a:r>
            <a:r>
              <a:rPr lang="sk-SK" sz="2000" dirty="0" err="1" smtClean="0">
                <a:solidFill>
                  <a:schemeClr val="tx2"/>
                </a:solidFill>
              </a:rPr>
              <a:t>www.statpedu.sk</a:t>
            </a:r>
            <a:r>
              <a:rPr lang="sk-SK" sz="2000" dirty="0" smtClean="0">
                <a:solidFill>
                  <a:schemeClr val="tx2"/>
                </a:solidFill>
              </a:rPr>
              <a:t>.</a:t>
            </a: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Maturitné zadania sa </a:t>
            </a:r>
            <a:r>
              <a:rPr lang="sk-SK" sz="2000" b="1" dirty="0" smtClean="0">
                <a:solidFill>
                  <a:schemeClr val="tx2"/>
                </a:solidFill>
              </a:rPr>
              <a:t>nezverejňujú</a:t>
            </a:r>
            <a:r>
              <a:rPr lang="sk-SK" sz="2000" dirty="0" smtClean="0">
                <a:solidFill>
                  <a:schemeClr val="tx2"/>
                </a:solidFill>
              </a:rPr>
              <a:t>.</a:t>
            </a: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Počet maturitných zadaní je 30.</a:t>
            </a: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Každé maturitné zadanie sa môže použiť iba jedenkrát v danom dni.</a:t>
            </a: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85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sk-SK" sz="2000" dirty="0" smtClean="0">
                <a:solidFill>
                  <a:schemeClr val="tx2"/>
                </a:solidFill>
              </a:rPr>
              <a:t>Uvedenie konkrétnych pomôcok, ktoré priamo súvisia s príslušným maturitným zadaním je jeho súčasťou.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Organizácia a priebeh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90513" indent="-290513" algn="just"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290513" indent="-290513" algn="just">
              <a:buClr>
                <a:schemeClr val="tx1"/>
              </a:buClr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Žiak môže konať ÚFIČ bez ohľadu na výsledok EČ a PFIČ. </a:t>
            </a:r>
          </a:p>
          <a:p>
            <a:pPr marL="290513" indent="-290513" algn="just"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ÚFIČ MS z jednotlivých predmetov, okrem jej EČ a PFIČ, sa koná pred PMK.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PMK zo všeobecnovzdelávacích predmetov tvorí predseda a dvaja skúšajúci.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V jednom skúšobnom období môže byť v škole ustanovených aj viac PMK </a:t>
            </a:r>
          </a:p>
          <a:p>
            <a:pPr marL="0" indent="0" algn="just">
              <a:buClr>
                <a:schemeClr val="tx1"/>
              </a:buClr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pre daný predmet.</a:t>
            </a:r>
          </a:p>
          <a:p>
            <a:pPr marL="0" indent="0" algn="just"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290513" indent="-290513" algn="just">
              <a:buClr>
                <a:schemeClr val="tx1"/>
              </a:buClr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V jednom dni môže PMK vyskúšať najviac 24 žiakov.</a:t>
            </a:r>
          </a:p>
          <a:p>
            <a:pPr marL="290513" indent="-290513" algn="just"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0" indent="0" algn="just">
              <a:buClr>
                <a:schemeClr val="tx1"/>
              </a:buClr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Žiak môže vykonať v jeden deň internú časť MS najviac z troch predmetov.</a:t>
            </a: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Organizácia a priebeh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73063" indent="-373063">
              <a:lnSpc>
                <a:spcPct val="90000"/>
              </a:lnSpc>
              <a:buClr>
                <a:schemeClr val="tx1"/>
              </a:buClr>
              <a:buNone/>
            </a:pPr>
            <a:endParaRPr lang="sk-SK" sz="2100" dirty="0" smtClean="0">
              <a:solidFill>
                <a:schemeClr val="tx2"/>
              </a:solidFill>
            </a:endParaRPr>
          </a:p>
          <a:p>
            <a:pPr marL="373063" indent="-373063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Predsedom PMK môže byť len pedagogický zamestnanec, ktorý</a:t>
            </a:r>
          </a:p>
          <a:p>
            <a:pPr marL="749300" lvl="1" indent="-185738">
              <a:lnSpc>
                <a:spcPct val="150000"/>
              </a:lnSpc>
              <a:buClr>
                <a:schemeClr val="tx1"/>
              </a:buClr>
              <a:buSzPct val="90000"/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- má najmenej štyri roky pedagogickej praxe,</a:t>
            </a:r>
          </a:p>
          <a:p>
            <a:pPr marL="749300" lvl="1" indent="-185738">
              <a:lnSpc>
                <a:spcPct val="150000"/>
              </a:lnSpc>
              <a:buClr>
                <a:schemeClr val="tx1"/>
              </a:buClr>
              <a:buSzPct val="90000"/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- má príslušnú aprobáciu pre daný predmet,</a:t>
            </a:r>
          </a:p>
          <a:p>
            <a:pPr marL="749300" lvl="1" indent="-185738">
              <a:lnSpc>
                <a:spcPct val="150000"/>
              </a:lnSpc>
              <a:buClr>
                <a:schemeClr val="tx1"/>
              </a:buClr>
              <a:buSzPct val="90000"/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- nie je zamestnancom školy, na ktorej sa skúška koná.</a:t>
            </a:r>
          </a:p>
          <a:p>
            <a:pPr marL="373063" indent="-373063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Predsedu ŠMK a PMK vymenúva príslušný KŠÚ do 1. marca 2013.</a:t>
            </a:r>
          </a:p>
          <a:p>
            <a:pPr marL="373063" indent="-373063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Predseda ŠMK a PMK sú vymenovaní na obdobie jedného roka.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Platná legislatíva pre organizáciu MS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</a:pPr>
            <a:r>
              <a:rPr lang="sk-SK" sz="2800" dirty="0" smtClean="0">
                <a:solidFill>
                  <a:schemeClr val="tx2"/>
                </a:solidFill>
              </a:rPr>
              <a:t> </a:t>
            </a:r>
            <a:r>
              <a:rPr lang="sk-SK" sz="2000" dirty="0" smtClean="0">
                <a:solidFill>
                  <a:schemeClr val="tx2"/>
                </a:solidFill>
              </a:rPr>
              <a:t>Zákon č.245/2008 o výchove a vzdelávaní (školský zákon) a o zmene a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   doplnení niektorých zákonov </a:t>
            </a:r>
          </a:p>
          <a:p>
            <a:pPr marL="0" indent="0">
              <a:lnSpc>
                <a:spcPct val="150000"/>
              </a:lnSpc>
            </a:pPr>
            <a:endParaRPr lang="sk-SK" sz="2000" dirty="0" smtClean="0">
              <a:solidFill>
                <a:srgbClr val="006600"/>
              </a:solidFill>
            </a:endParaRPr>
          </a:p>
          <a:p>
            <a:pPr marL="0" indent="0">
              <a:lnSpc>
                <a:spcPct val="150000"/>
              </a:lnSpc>
            </a:pPr>
            <a:r>
              <a:rPr lang="sk-SK" sz="2000" dirty="0" smtClean="0">
                <a:solidFill>
                  <a:srgbClr val="006600"/>
                </a:solidFill>
              </a:rPr>
              <a:t> </a:t>
            </a:r>
            <a:r>
              <a:rPr lang="sk-SK" sz="2000" dirty="0" smtClean="0">
                <a:solidFill>
                  <a:schemeClr val="tx2"/>
                </a:solidFill>
              </a:rPr>
              <a:t>Vyhláška </a:t>
            </a:r>
            <a:r>
              <a:rPr lang="sk-SK" sz="2000" dirty="0" err="1" smtClean="0">
                <a:solidFill>
                  <a:schemeClr val="tx2"/>
                </a:solidFill>
              </a:rPr>
              <a:t>MŠVVaŠ</a:t>
            </a:r>
            <a:r>
              <a:rPr lang="sk-SK" sz="2000" dirty="0" smtClean="0">
                <a:solidFill>
                  <a:schemeClr val="tx2"/>
                </a:solidFill>
              </a:rPr>
              <a:t> SR č.318/2008 o ukončovaní štúdia na stredných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  školách v znení vyhlášky č.209/2011 Z. z.</a:t>
            </a:r>
          </a:p>
          <a:p>
            <a:pPr marL="0" indent="0">
              <a:lnSpc>
                <a:spcPct val="150000"/>
              </a:lnSpc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</a:pPr>
            <a:r>
              <a:rPr lang="sk-SK" sz="2000" dirty="0" smtClean="0">
                <a:solidFill>
                  <a:schemeClr val="tx2"/>
                </a:solidFill>
              </a:rPr>
              <a:t> Vyhláška </a:t>
            </a:r>
            <a:r>
              <a:rPr lang="sk-SK" sz="2000" dirty="0" err="1" smtClean="0">
                <a:solidFill>
                  <a:schemeClr val="tx2"/>
                </a:solidFill>
              </a:rPr>
              <a:t>MŠVVaŠ</a:t>
            </a:r>
            <a:r>
              <a:rPr lang="sk-SK" sz="2000" dirty="0" smtClean="0">
                <a:solidFill>
                  <a:schemeClr val="tx2"/>
                </a:solidFill>
              </a:rPr>
              <a:t> SR č.319/2008 o uznávaní náhrady  MS z cudzieho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   jazyka v znení vyhlášky č.269/2009 a vyhlášky č.208/2011 </a:t>
            </a:r>
            <a:r>
              <a:rPr lang="sk-SK" sz="2000" dirty="0" err="1" smtClean="0">
                <a:solidFill>
                  <a:schemeClr val="tx2"/>
                </a:solidFill>
              </a:rPr>
              <a:t>Z.z</a:t>
            </a:r>
            <a:r>
              <a:rPr lang="sk-SK" sz="2000" dirty="0" smtClean="0">
                <a:solidFill>
                  <a:schemeClr val="tx2"/>
                </a:solidFill>
              </a:rPr>
              <a:t>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Organizácia a priebeh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Skúšajúcim PMK môže byť len pedagogický zamestnanec, ktorý má na skúšaný predmet  príslušnú aprobáciu.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Skúšajúceho PMK vymenúva  do 30. apríla 2013 riaditeľ školy                      z pedagogických zamestnancov školy.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V osobitných prípadoch môže riaditeľ skúšajúceho vymenovať aj 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z pedagogických zamestnancov inej školy s ich súhlasom a po dohode s jej riaditeľom.</a:t>
            </a:r>
          </a:p>
          <a:p>
            <a:pPr marL="373063" indent="-373063">
              <a:lnSpc>
                <a:spcPct val="90000"/>
              </a:lnSpc>
              <a:buClr>
                <a:schemeClr val="tx1"/>
              </a:buClr>
              <a:buNone/>
            </a:pPr>
            <a:endParaRPr lang="sk-SK" sz="21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Organizácia a priebeh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73063" indent="-373063" algn="just">
              <a:lnSpc>
                <a:spcPct val="9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Skúšajúci PMK 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citlivo riadi rozhovor so žiakom,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kladie pomocné a stimulačné otázky,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vyjadruje súhlas /nesúhlas s tvrdeniami žiaka.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9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Skúšajúci PMK vedie žiaka k tomu, aby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svoje názory podopieral argumentmi,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využíval pri argumentácii písomnú prípravu,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využíval poznatky získané počas prípravy na MS.</a:t>
            </a:r>
          </a:p>
          <a:p>
            <a:pPr marL="373063" indent="-373063">
              <a:lnSpc>
                <a:spcPct val="9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 algn="just">
              <a:lnSpc>
                <a:spcPct val="9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Členovia PMK dbajú na to, aby žiak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mohol na ich podnety reagovať plynulo,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r>
              <a:rPr lang="sk-SK" sz="2000" dirty="0" smtClean="0">
                <a:solidFill>
                  <a:schemeClr val="tx2"/>
                </a:solidFill>
              </a:rPr>
              <a:t>mal dosť času a pokoja na vyjadrenie svojich myšlienok.</a:t>
            </a:r>
          </a:p>
          <a:p>
            <a:pPr marL="952500" lvl="1" indent="-388938" algn="just">
              <a:lnSpc>
                <a:spcPct val="90000"/>
              </a:lnSpc>
              <a:buClr>
                <a:schemeClr val="tx1"/>
              </a:buClr>
              <a:buSzPct val="90000"/>
            </a:pPr>
            <a:endParaRPr lang="sk-SK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Hodnotenie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73063" indent="-373063" algn="just">
              <a:buClr>
                <a:schemeClr val="tx1"/>
              </a:buClr>
            </a:pPr>
            <a:endParaRPr lang="sk-SK" sz="2100" dirty="0" smtClean="0">
              <a:solidFill>
                <a:schemeClr val="tx2"/>
              </a:solidFill>
            </a:endParaRPr>
          </a:p>
          <a:p>
            <a:pPr marL="373063" indent="-373063"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PMK hodnotí každú úlohu maturitného zadania samostatne.</a:t>
            </a:r>
          </a:p>
          <a:p>
            <a:pPr marL="373063" indent="-373063"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PMK sa na svojom prvom zasadnutí dohodne na spôsobe stanovenia hodnotenia jednotlivých úloh maturitného zadania.</a:t>
            </a:r>
          </a:p>
          <a:p>
            <a:pPr marL="373063" indent="-373063"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Každá úloha maturitného zadania má istú váhu vzhľadom na celkové hodnotenie.</a:t>
            </a:r>
          </a:p>
          <a:p>
            <a:pPr marL="373063" indent="-373063"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73063" indent="-373063"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Celkovým hodnotením ÚFIČ z daného predmetu je známka, ktorá vznikne ako vážený priemer známok jednotlivých úloh zadania.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Hodnotenie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73063" indent="-373063" algn="just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Príklad:</a:t>
            </a:r>
          </a:p>
          <a:p>
            <a:pPr marL="373063" indent="-373063" algn="just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- Váha jednotlivých úloh v matematike je 1 : 2 : 2.</a:t>
            </a:r>
          </a:p>
          <a:p>
            <a:pPr marL="373063" indent="-373063" algn="just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- PMK hodnotila jednotlivé úlohy známkami 3, 1, 2.</a:t>
            </a:r>
          </a:p>
          <a:p>
            <a:pPr marL="373063" indent="-373063" algn="just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- Pri výpočte váženého priemeru sa používa vzorec: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3347864" y="3429000"/>
          <a:ext cx="2560587" cy="792088"/>
        </p:xfrm>
        <a:graphic>
          <a:graphicData uri="http://schemas.openxmlformats.org/presentationml/2006/ole">
            <p:oleObj spid="_x0000_s2050" name="Rovnica" r:id="rId3" imgW="1167893" imgH="393529" progId="Equation.3">
              <p:embed/>
            </p:oleObj>
          </a:graphicData>
        </a:graphic>
      </p:graphicFrame>
      <p:sp>
        <p:nvSpPr>
          <p:cNvPr id="6" name="Obdĺžnik 5"/>
          <p:cNvSpPr/>
          <p:nvPr/>
        </p:nvSpPr>
        <p:spPr>
          <a:xfrm>
            <a:off x="467544" y="443711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>
                <a:solidFill>
                  <a:schemeClr val="tx2"/>
                </a:solidFill>
              </a:rPr>
              <a:t>Výsledná známka je 2 - </a:t>
            </a:r>
            <a:r>
              <a:rPr lang="sk-SK" i="1" dirty="0" smtClean="0">
                <a:solidFill>
                  <a:schemeClr val="tx2"/>
                </a:solidFill>
              </a:rPr>
              <a:t>chválitebný</a:t>
            </a:r>
            <a:r>
              <a:rPr lang="sk-SK" dirty="0" smtClean="0">
                <a:solidFill>
                  <a:schemeClr val="tx2"/>
                </a:solidFill>
              </a:rPr>
              <a:t>, pretože po dosadení do vzorca dostávame:</a:t>
            </a:r>
            <a:endParaRPr lang="sk-SK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2987824" y="5157192"/>
          <a:ext cx="3528392" cy="820826"/>
        </p:xfrm>
        <a:graphic>
          <a:graphicData uri="http://schemas.openxmlformats.org/presentationml/2006/ole">
            <p:oleObj spid="_x0000_s2052" name="Rovnica" r:id="rId4" imgW="1548728" imgH="393529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Hodnotenie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Vážený priemer zaokrúhľujeme na </a:t>
            </a:r>
            <a:r>
              <a:rPr lang="sk-SK" sz="2000" b="1" dirty="0" smtClean="0">
                <a:solidFill>
                  <a:schemeClr val="tx2"/>
                </a:solidFill>
              </a:rPr>
              <a:t>celé</a:t>
            </a:r>
            <a:r>
              <a:rPr lang="sk-SK" sz="2000" dirty="0" smtClean="0">
                <a:solidFill>
                  <a:schemeClr val="tx2"/>
                </a:solidFill>
              </a:rPr>
              <a:t> číslo, pričom číslo s desatinnou časťou</a:t>
            </a:r>
          </a:p>
          <a:p>
            <a:pPr marL="0" indent="0"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579438" lvl="1" indent="771525">
              <a:buNone/>
            </a:pPr>
            <a:r>
              <a:rPr lang="sk-SK" sz="1800" b="1" dirty="0" smtClean="0">
                <a:solidFill>
                  <a:schemeClr val="tx2"/>
                </a:solidFill>
              </a:rPr>
              <a:t>do</a:t>
            </a:r>
            <a:r>
              <a:rPr lang="sk-SK" sz="1800" dirty="0" smtClean="0">
                <a:solidFill>
                  <a:schemeClr val="tx2"/>
                </a:solidFill>
              </a:rPr>
              <a:t> 0,50 (vrátane) zaokrúhľujeme smerom </a:t>
            </a:r>
            <a:r>
              <a:rPr lang="sk-SK" sz="1800" b="1" dirty="0" smtClean="0">
                <a:solidFill>
                  <a:schemeClr val="tx2"/>
                </a:solidFill>
              </a:rPr>
              <a:t>nadol</a:t>
            </a:r>
            <a:r>
              <a:rPr lang="sk-SK" sz="1800" dirty="0" smtClean="0">
                <a:solidFill>
                  <a:schemeClr val="tx2"/>
                </a:solidFill>
              </a:rPr>
              <a:t>,</a:t>
            </a:r>
          </a:p>
          <a:p>
            <a:pPr marL="579438" lvl="1" indent="771525">
              <a:buNone/>
            </a:pPr>
            <a:r>
              <a:rPr lang="sk-SK" sz="1800" b="1" dirty="0" smtClean="0">
                <a:solidFill>
                  <a:schemeClr val="tx2"/>
                </a:solidFill>
              </a:rPr>
              <a:t>nad</a:t>
            </a:r>
            <a:r>
              <a:rPr lang="sk-SK" sz="1800" dirty="0" smtClean="0">
                <a:solidFill>
                  <a:schemeClr val="tx2"/>
                </a:solidFill>
              </a:rPr>
              <a:t> 0,50 zaokrúhľujeme smerom </a:t>
            </a:r>
            <a:r>
              <a:rPr lang="sk-SK" sz="1800" b="1" dirty="0" smtClean="0">
                <a:solidFill>
                  <a:schemeClr val="tx2"/>
                </a:solidFill>
              </a:rPr>
              <a:t>nahor.</a:t>
            </a:r>
          </a:p>
          <a:p>
            <a:pPr marL="579438" lvl="1" indent="-206375">
              <a:lnSpc>
                <a:spcPct val="70000"/>
              </a:lnSpc>
              <a:buNone/>
            </a:pPr>
            <a:endParaRPr lang="sk-SK" sz="2300" b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Teda, napríklad</a:t>
            </a:r>
          </a:p>
          <a:p>
            <a:pPr marL="0" indent="0">
              <a:lnSpc>
                <a:spcPct val="70000"/>
              </a:lnSpc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579438" lvl="1" indent="771525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1,80 zaokrúhľujeme na 2</a:t>
            </a:r>
          </a:p>
          <a:p>
            <a:pPr marL="579438" lvl="1" indent="771525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2,50 zaokrúhľujeme na 2</a:t>
            </a:r>
          </a:p>
          <a:p>
            <a:pPr marL="579438" lvl="1" indent="771525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3,51 zaokrúhľujeme na 4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Hodnotenie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400" dirty="0" smtClean="0">
                <a:solidFill>
                  <a:schemeClr val="tx2"/>
                </a:solidFill>
              </a:rPr>
              <a:t>Ak sa hodnotenie ústnej formy internej časti maturitnej skúšky výrazne odlišuje od dosiahnutých výsledkov žiaka počas jeho štúdia z predmetu maturitnej skúšky, pri výslednej známke ústnej formy internej časti maturitnej skúšky </a:t>
            </a:r>
            <a:r>
              <a:rPr lang="sk-SK" sz="2400" b="1" dirty="0" smtClean="0">
                <a:solidFill>
                  <a:schemeClr val="tx2"/>
                </a:solidFill>
              </a:rPr>
              <a:t>sa prihliada </a:t>
            </a:r>
            <a:r>
              <a:rPr lang="sk-SK" sz="2400" dirty="0" smtClean="0">
                <a:solidFill>
                  <a:schemeClr val="tx2"/>
                </a:solidFill>
              </a:rPr>
              <a:t>na stupne prospechu žiaka z tohto predmetu počas jeho štúdia.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Hodnotenie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Žiak, zákonný zástupca žiaka alebo ním poverená osoba môže požiadať riaditeľa školy o nahliadnutie do svojej písomnej práce a porovnať jej hodnotenie s kľúčom správnych odpovedí a pravidlami hodnotenia práce do </a:t>
            </a:r>
            <a:r>
              <a:rPr lang="sk-SK" sz="2000" b="1" dirty="0" smtClean="0">
                <a:solidFill>
                  <a:schemeClr val="tx2"/>
                </a:solidFill>
              </a:rPr>
              <a:t>piatich</a:t>
            </a:r>
            <a:r>
              <a:rPr lang="sk-SK" sz="2000" dirty="0" smtClean="0">
                <a:solidFill>
                  <a:schemeClr val="tx2"/>
                </a:solidFill>
              </a:rPr>
              <a:t> dní odo dňa, keď sa dozvedel o jej výsledku.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Prípadné námietky voči hodnoteniu písomnej a  ústnej formy IČ MS môže podať žiak, jeho zákonný zástupca alebo ním poverená osoba písomne Štátnej školskej inšpekcii prostredníctvom riaditeľa školy do </a:t>
            </a:r>
            <a:r>
              <a:rPr lang="sk-SK" sz="2000" b="1" dirty="0" smtClean="0">
                <a:solidFill>
                  <a:schemeClr val="tx2"/>
                </a:solidFill>
              </a:rPr>
              <a:t>ôsmich</a:t>
            </a:r>
            <a:r>
              <a:rPr lang="sk-SK" sz="2000" dirty="0" smtClean="0">
                <a:solidFill>
                  <a:schemeClr val="tx2"/>
                </a:solidFill>
              </a:rPr>
              <a:t> dní odo dňa, keď sa dozvedel o jej výsledku príp. do </a:t>
            </a:r>
            <a:r>
              <a:rPr lang="sk-SK" sz="2000" b="1" dirty="0" smtClean="0">
                <a:solidFill>
                  <a:schemeClr val="tx2"/>
                </a:solidFill>
              </a:rPr>
              <a:t>ôsmich</a:t>
            </a:r>
            <a:r>
              <a:rPr lang="sk-SK" sz="2000" dirty="0" smtClean="0">
                <a:solidFill>
                  <a:schemeClr val="tx2"/>
                </a:solidFill>
              </a:rPr>
              <a:t> dní od jej vykonania.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Hodnotenie MS 2013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Ak podaná námietka je opodstatnená voči hodnoteniu PFIČ MS, môže Štátna školská inšpekcia uložiť záväzný pokyn na odstránenie zistených nedostatkov. </a:t>
            </a:r>
          </a:p>
          <a:p>
            <a:pPr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Ak podaná námietka je opodstatnená voči hodnoteniu ústnej formy IČ MS, môže Štátna školská inšpekcia nariadiť komisionálne preskúšanie pri zistení nedostatkov pri klasifikácii. Preskúšanie sa koná pred predmetovou maturitnou komisiou v pôvodnom zložení</a:t>
            </a:r>
            <a:r>
              <a:rPr lang="cs-CZ" sz="2000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Ako sa MS vyhodnotí celkovo?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5250" indent="3175">
              <a:buClr>
                <a:schemeClr val="tx1"/>
              </a:buClr>
              <a:buSzTx/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95250" indent="3175">
              <a:buClr>
                <a:schemeClr val="tx1"/>
              </a:buClr>
              <a:buSzTx/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Každá časť a forma MS sa hodnotí zvlášť. Výsledné hodnotenie sa neurčuje. Určuje sa, či v danom predmete žiak </a:t>
            </a:r>
            <a:r>
              <a:rPr lang="sk-SK" sz="2000" b="1" dirty="0" smtClean="0">
                <a:solidFill>
                  <a:schemeClr val="tx2"/>
                </a:solidFill>
              </a:rPr>
              <a:t>zmaturoval</a:t>
            </a:r>
            <a:r>
              <a:rPr lang="sk-SK" sz="2000" dirty="0" smtClean="0">
                <a:solidFill>
                  <a:schemeClr val="tx2"/>
                </a:solidFill>
              </a:rPr>
              <a:t> alebo </a:t>
            </a:r>
            <a:r>
              <a:rPr lang="sk-SK" sz="2000" b="1" dirty="0" smtClean="0">
                <a:solidFill>
                  <a:schemeClr val="tx2"/>
                </a:solidFill>
              </a:rPr>
              <a:t>nezmaturoval</a:t>
            </a:r>
            <a:r>
              <a:rPr lang="sk-SK" sz="2000" dirty="0" smtClean="0">
                <a:solidFill>
                  <a:schemeClr val="tx2"/>
                </a:solidFill>
              </a:rPr>
              <a:t>.</a:t>
            </a:r>
          </a:p>
          <a:p>
            <a:pPr marL="471488" indent="-373063">
              <a:lnSpc>
                <a:spcPct val="80000"/>
              </a:lnSpc>
              <a:buClr>
                <a:schemeClr val="tx1"/>
              </a:buClr>
              <a:buSzTx/>
              <a:buFont typeface="Wingdings" pitchFamily="2" charset="2"/>
              <a:buChar char="J"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471488" indent="-373063">
              <a:lnSpc>
                <a:spcPct val="80000"/>
              </a:lnSpc>
              <a:buClr>
                <a:schemeClr val="tx1"/>
              </a:buClr>
              <a:buSzTx/>
              <a:buNone/>
            </a:pPr>
            <a:r>
              <a:rPr lang="sk-SK" sz="2000" b="1" dirty="0" smtClean="0">
                <a:solidFill>
                  <a:schemeClr val="tx2"/>
                </a:solidFill>
              </a:rPr>
              <a:t>Údaje na vysvedčení:</a:t>
            </a:r>
          </a:p>
          <a:p>
            <a:pPr marL="952500" lvl="1" indent="-290513">
              <a:lnSpc>
                <a:spcPct val="80000"/>
              </a:lnSpc>
              <a:buClr>
                <a:schemeClr val="tx1"/>
              </a:buClr>
              <a:buSzTx/>
              <a:buFontTx/>
              <a:buChar char="-"/>
            </a:pPr>
            <a:r>
              <a:rPr lang="sk-SK" sz="2000" dirty="0" smtClean="0">
                <a:solidFill>
                  <a:schemeClr val="tx2"/>
                </a:solidFill>
              </a:rPr>
              <a:t>predmet a úroveň </a:t>
            </a:r>
          </a:p>
          <a:p>
            <a:pPr marL="952500" lvl="1" indent="-290513">
              <a:lnSpc>
                <a:spcPct val="80000"/>
              </a:lnSpc>
              <a:buClr>
                <a:schemeClr val="tx1"/>
              </a:buClr>
              <a:buSzTx/>
              <a:buFontTx/>
              <a:buChar char="-"/>
            </a:pPr>
            <a:r>
              <a:rPr lang="sk-SK" sz="2000" dirty="0" smtClean="0">
                <a:solidFill>
                  <a:schemeClr val="tx2"/>
                </a:solidFill>
              </a:rPr>
              <a:t>úspešnosť EČ v %</a:t>
            </a:r>
          </a:p>
          <a:p>
            <a:pPr marL="952500" lvl="1" indent="-290513">
              <a:lnSpc>
                <a:spcPct val="80000"/>
              </a:lnSpc>
              <a:buClr>
                <a:schemeClr val="tx1"/>
              </a:buClr>
              <a:buSzTx/>
              <a:buFontTx/>
              <a:buChar char="-"/>
            </a:pPr>
            <a:r>
              <a:rPr lang="sk-SK" sz="2000" dirty="0" err="1" smtClean="0">
                <a:solidFill>
                  <a:schemeClr val="tx2"/>
                </a:solidFill>
              </a:rPr>
              <a:t>percentil</a:t>
            </a:r>
            <a:endParaRPr lang="sk-SK" sz="2000" dirty="0" smtClean="0">
              <a:solidFill>
                <a:schemeClr val="tx2"/>
              </a:solidFill>
            </a:endParaRPr>
          </a:p>
          <a:p>
            <a:pPr marL="952500" lvl="1" indent="-290513">
              <a:lnSpc>
                <a:spcPct val="80000"/>
              </a:lnSpc>
              <a:buClr>
                <a:schemeClr val="tx1"/>
              </a:buClr>
              <a:buSzTx/>
              <a:buFontTx/>
              <a:buChar char="-"/>
            </a:pPr>
            <a:r>
              <a:rPr lang="sk-SK" sz="2000" dirty="0" smtClean="0">
                <a:solidFill>
                  <a:schemeClr val="tx2"/>
                </a:solidFill>
              </a:rPr>
              <a:t>úspešnosť PFIČ v %</a:t>
            </a:r>
          </a:p>
          <a:p>
            <a:pPr marL="952500" lvl="1" indent="-290513">
              <a:lnSpc>
                <a:spcPct val="80000"/>
              </a:lnSpc>
              <a:buClr>
                <a:schemeClr val="tx1"/>
              </a:buClr>
              <a:buSzTx/>
              <a:buFontTx/>
              <a:buChar char="-"/>
            </a:pPr>
            <a:r>
              <a:rPr lang="sk-SK" sz="2000" dirty="0" smtClean="0">
                <a:solidFill>
                  <a:schemeClr val="tx2"/>
                </a:solidFill>
              </a:rPr>
              <a:t>známka z ÚFIČ </a:t>
            </a:r>
          </a:p>
          <a:p>
            <a:pPr marL="952500" lvl="1" indent="-290513">
              <a:lnSpc>
                <a:spcPct val="80000"/>
              </a:lnSpc>
              <a:buClr>
                <a:schemeClr val="tx1"/>
              </a:buClr>
              <a:buSzTx/>
              <a:buNone/>
            </a:pPr>
            <a:endParaRPr lang="sk-SK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SzTx/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Hodnotenie vyjadrené percentami sa zaokrúhľuje na desatiny.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Kedy žiak/žiačka zmaturoval?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33400" indent="-533400" defTabSz="885825">
              <a:lnSpc>
                <a:spcPct val="90000"/>
              </a:lnSpc>
              <a:buNone/>
              <a:tabLst>
                <a:tab pos="0" algn="l"/>
              </a:tabLst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533400" indent="-533400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Žiak </a:t>
            </a:r>
            <a:r>
              <a:rPr lang="sk-SK" sz="2000" b="1" dirty="0" smtClean="0">
                <a:solidFill>
                  <a:schemeClr val="tx2"/>
                </a:solidFill>
              </a:rPr>
              <a:t>zmaturuje</a:t>
            </a:r>
            <a:r>
              <a:rPr lang="sk-SK" sz="2000" dirty="0" smtClean="0">
                <a:solidFill>
                  <a:schemeClr val="tx2"/>
                </a:solidFill>
              </a:rPr>
              <a:t> z predmetu, ktorý </a:t>
            </a:r>
            <a:r>
              <a:rPr lang="sk-SK" sz="2000" b="1" u="sng" dirty="0" smtClean="0">
                <a:solidFill>
                  <a:schemeClr val="tx2"/>
                </a:solidFill>
              </a:rPr>
              <a:t>má EČ a PFIČ MS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ak jeho hodnotenie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  </a:t>
            </a:r>
            <a:r>
              <a:rPr lang="sk-SK" sz="2000" b="1" dirty="0" smtClean="0">
                <a:solidFill>
                  <a:schemeClr val="tx2"/>
                </a:solidFill>
              </a:rPr>
              <a:t>nie je horšie </a:t>
            </a:r>
            <a:r>
              <a:rPr lang="sk-SK" sz="2000" dirty="0" smtClean="0">
                <a:solidFill>
                  <a:schemeClr val="tx2"/>
                </a:solidFill>
              </a:rPr>
              <a:t>ako stupeň prospechu </a:t>
            </a:r>
            <a:r>
              <a:rPr lang="sk-SK" sz="2000" b="1" dirty="0" smtClean="0">
                <a:solidFill>
                  <a:srgbClr val="C00000"/>
                </a:solidFill>
              </a:rPr>
              <a:t>3 - dobrý 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 v </a:t>
            </a:r>
            <a:r>
              <a:rPr lang="sk-SK" sz="2000" b="1" dirty="0" smtClean="0">
                <a:solidFill>
                  <a:schemeClr val="tx2"/>
                </a:solidFill>
              </a:rPr>
              <a:t>PFIČ</a:t>
            </a:r>
            <a:r>
              <a:rPr lang="sk-SK" sz="2000" dirty="0" smtClean="0">
                <a:solidFill>
                  <a:schemeClr val="tx2"/>
                </a:solidFill>
              </a:rPr>
              <a:t> získa </a:t>
            </a:r>
            <a:r>
              <a:rPr lang="sk-SK" sz="2000" b="1" dirty="0" smtClean="0">
                <a:solidFill>
                  <a:schemeClr val="tx2"/>
                </a:solidFill>
              </a:rPr>
              <a:t>viac ako 25% </a:t>
            </a:r>
            <a:r>
              <a:rPr lang="sk-SK" sz="2000" dirty="0" smtClean="0">
                <a:solidFill>
                  <a:schemeClr val="tx2"/>
                </a:solidFill>
              </a:rPr>
              <a:t>z celkového počtu bodov </a:t>
            </a:r>
            <a:r>
              <a:rPr lang="sk-SK" sz="2000" b="1" u="sng" dirty="0" smtClean="0">
                <a:solidFill>
                  <a:srgbClr val="C00000"/>
                </a:solidFill>
              </a:rPr>
              <a:t>alebo</a:t>
            </a:r>
            <a:r>
              <a:rPr lang="sk-SK" sz="2000" dirty="0" smtClean="0">
                <a:solidFill>
                  <a:schemeClr val="tx2"/>
                </a:solidFill>
              </a:rPr>
              <a:t> </a:t>
            </a:r>
            <a:r>
              <a:rPr lang="sk-SK" sz="2000" b="1" dirty="0" smtClean="0">
                <a:solidFill>
                  <a:schemeClr val="tx2"/>
                </a:solidFill>
              </a:rPr>
              <a:t>v EČ </a:t>
            </a:r>
            <a:r>
              <a:rPr lang="sk-SK" sz="2000" dirty="0" smtClean="0">
                <a:solidFill>
                  <a:schemeClr val="tx2"/>
                </a:solidFill>
              </a:rPr>
              <a:t>časti získa viac ako 33% z celkového počtu bodov</a:t>
            </a:r>
          </a:p>
          <a:p>
            <a:pPr marL="0" indent="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   </a:t>
            </a:r>
          </a:p>
          <a:p>
            <a:pPr marL="0" indent="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alebo</a:t>
            </a:r>
          </a:p>
          <a:p>
            <a:pPr marL="0" indent="0" algn="ctr" defTabSz="885825">
              <a:lnSpc>
                <a:spcPct val="90000"/>
              </a:lnSpc>
              <a:buNone/>
              <a:tabLst>
                <a:tab pos="0" algn="l"/>
              </a:tabLst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je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stupeň prospechu </a:t>
            </a:r>
            <a:r>
              <a:rPr lang="sk-SK" sz="2000" b="1" dirty="0" smtClean="0">
                <a:solidFill>
                  <a:srgbClr val="C00000"/>
                </a:solidFill>
              </a:rPr>
              <a:t>4 - dostatočný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 v </a:t>
            </a:r>
            <a:r>
              <a:rPr lang="sk-SK" sz="2000" b="1" dirty="0" smtClean="0">
                <a:solidFill>
                  <a:schemeClr val="tx2"/>
                </a:solidFill>
              </a:rPr>
              <a:t>PFIČ </a:t>
            </a:r>
            <a:r>
              <a:rPr lang="sk-SK" sz="2000" dirty="0" smtClean="0">
                <a:solidFill>
                  <a:schemeClr val="tx2"/>
                </a:solidFill>
              </a:rPr>
              <a:t>získa </a:t>
            </a:r>
            <a:r>
              <a:rPr lang="sk-SK" sz="2000" b="1" dirty="0" smtClean="0">
                <a:solidFill>
                  <a:schemeClr val="tx2"/>
                </a:solidFill>
              </a:rPr>
              <a:t>viac ako  25 % </a:t>
            </a:r>
            <a:r>
              <a:rPr lang="sk-SK" sz="2000" dirty="0" smtClean="0">
                <a:solidFill>
                  <a:schemeClr val="tx2"/>
                </a:solidFill>
              </a:rPr>
              <a:t>z celkového počtu bodov </a:t>
            </a:r>
            <a:r>
              <a:rPr lang="sk-SK" sz="2000" b="1" u="sng" dirty="0" smtClean="0">
                <a:solidFill>
                  <a:srgbClr val="C00000"/>
                </a:solidFill>
              </a:rPr>
              <a:t>a  súčasne </a:t>
            </a:r>
            <a:r>
              <a:rPr lang="sk-SK" sz="2000" b="1" dirty="0" smtClean="0">
                <a:solidFill>
                  <a:schemeClr val="tx2"/>
                </a:solidFill>
              </a:rPr>
              <a:t>v  EČ  </a:t>
            </a:r>
            <a:r>
              <a:rPr lang="sk-SK" sz="2000" dirty="0" smtClean="0">
                <a:solidFill>
                  <a:schemeClr val="tx2"/>
                </a:solidFill>
              </a:rPr>
              <a:t>získa </a:t>
            </a:r>
            <a:r>
              <a:rPr lang="sk-SK" sz="2000" b="1" dirty="0" smtClean="0">
                <a:solidFill>
                  <a:schemeClr val="tx2"/>
                </a:solidFill>
              </a:rPr>
              <a:t>viac ako 33 % </a:t>
            </a:r>
            <a:r>
              <a:rPr lang="sk-SK" sz="2000" dirty="0" smtClean="0">
                <a:solidFill>
                  <a:schemeClr val="tx2"/>
                </a:solidFill>
              </a:rPr>
              <a:t>z celkového počtu bodov.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Predmety MS na gymnáziu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k-SK" sz="2000" dirty="0" smtClean="0">
                <a:solidFill>
                  <a:schemeClr val="tx2"/>
                </a:solidFill>
              </a:rPr>
              <a:t>slovenský jazyk a literatúra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k-SK" sz="2000" dirty="0" smtClean="0">
                <a:solidFill>
                  <a:schemeClr val="tx2"/>
                </a:solidFill>
              </a:rPr>
              <a:t>cudzí jazyk (ANJ, FRJ, NEJ, RUJ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  <a:endParaRPr lang="sk-SK" sz="2000" dirty="0" smtClean="0">
              <a:solidFill>
                <a:schemeClr val="tx2"/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k-SK" sz="2000" dirty="0" smtClean="0">
                <a:solidFill>
                  <a:schemeClr val="tx2"/>
                </a:solidFill>
              </a:rPr>
              <a:t>voliteľný predmet zo skupiny prírodovedných alebo spoločenskovedných alebo ostatných predmetov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sk-SK" sz="2000" dirty="0" smtClean="0">
                <a:solidFill>
                  <a:schemeClr val="tx2"/>
                </a:solidFill>
              </a:rPr>
              <a:t>ďalší voliteľný predmet </a:t>
            </a:r>
          </a:p>
          <a:p>
            <a:pPr marL="514350" indent="-514350">
              <a:lnSpc>
                <a:spcPct val="80000"/>
              </a:lnSpc>
              <a:buNone/>
            </a:pPr>
            <a:endParaRPr lang="sk-SK" dirty="0" smtClean="0"/>
          </a:p>
          <a:p>
            <a:pPr algn="just">
              <a:lnSpc>
                <a:spcPct val="150000"/>
              </a:lnSpc>
              <a:buNone/>
            </a:pPr>
            <a:r>
              <a:rPr lang="sk-SK" sz="2000" i="1" dirty="0" smtClean="0"/>
              <a:t>	</a:t>
            </a:r>
            <a:r>
              <a:rPr lang="sk-SK" sz="1800" i="1" dirty="0" smtClean="0">
                <a:solidFill>
                  <a:schemeClr val="tx2"/>
                </a:solidFill>
              </a:rPr>
              <a:t>Jeden voliteľný predmet  uvedený v bode 3 je každý predmet zo skupiny menovaných predmetov, v ktorom mal žiak súčet týždenných hodinových dotácií počas štúdia v gymnáziu najmenej  šesť.</a:t>
            </a:r>
            <a:endParaRPr lang="sk-SK" sz="2000" i="1" dirty="0" smtClean="0">
              <a:solidFill>
                <a:schemeClr val="tx2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Kedy žiak/žiačka zmaturoval?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5192" y="1935480"/>
            <a:ext cx="8363272" cy="4389120"/>
          </a:xfrm>
        </p:spPr>
        <p:txBody>
          <a:bodyPr>
            <a:noAutofit/>
          </a:bodyPr>
          <a:lstStyle/>
          <a:p>
            <a:pPr marL="533400" indent="-533400" defTabSz="885825">
              <a:lnSpc>
                <a:spcPct val="90000"/>
              </a:lnSpc>
              <a:buNone/>
              <a:tabLst>
                <a:tab pos="0" algn="l"/>
              </a:tabLst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533400" indent="-533400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Žiak </a:t>
            </a:r>
            <a:r>
              <a:rPr lang="sk-SK" sz="2000" b="1" dirty="0" smtClean="0">
                <a:solidFill>
                  <a:schemeClr val="tx2"/>
                </a:solidFill>
              </a:rPr>
              <a:t>zmaturuje</a:t>
            </a:r>
            <a:r>
              <a:rPr lang="sk-SK" sz="2000" dirty="0" smtClean="0">
                <a:solidFill>
                  <a:schemeClr val="tx2"/>
                </a:solidFill>
              </a:rPr>
              <a:t> z predmetu, ktorý </a:t>
            </a:r>
            <a:r>
              <a:rPr lang="sk-SK" sz="2000" b="1" u="sng" dirty="0" smtClean="0">
                <a:solidFill>
                  <a:schemeClr val="tx2"/>
                </a:solidFill>
              </a:rPr>
              <a:t>má EČ a nemá PFIČ MS </a:t>
            </a:r>
            <a:r>
              <a:rPr lang="sk-SK" sz="2000" b="1" dirty="0" smtClean="0">
                <a:solidFill>
                  <a:schemeClr val="tx2"/>
                </a:solidFill>
              </a:rPr>
              <a:t>(</a:t>
            </a:r>
            <a:r>
              <a:rPr lang="sk-SK" sz="2000" dirty="0" smtClean="0">
                <a:solidFill>
                  <a:schemeClr val="tx2"/>
                </a:solidFill>
              </a:rPr>
              <a:t>matematika)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ak jeho hodnotenie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  </a:t>
            </a:r>
            <a:r>
              <a:rPr lang="sk-SK" sz="2000" b="1" dirty="0" smtClean="0">
                <a:solidFill>
                  <a:schemeClr val="tx2"/>
                </a:solidFill>
              </a:rPr>
              <a:t>nie je horšie </a:t>
            </a:r>
            <a:r>
              <a:rPr lang="sk-SK" sz="2000" dirty="0" smtClean="0">
                <a:solidFill>
                  <a:schemeClr val="tx2"/>
                </a:solidFill>
              </a:rPr>
              <a:t>ako stupeň prospechu </a:t>
            </a:r>
            <a:r>
              <a:rPr lang="sk-SK" sz="2000" b="1" dirty="0" smtClean="0">
                <a:solidFill>
                  <a:srgbClr val="C00000"/>
                </a:solidFill>
              </a:rPr>
              <a:t>3 - dobrý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</a:t>
            </a:r>
            <a:r>
              <a:rPr lang="sk-SK" sz="2000" b="1" dirty="0" smtClean="0">
                <a:solidFill>
                  <a:srgbClr val="FF0000"/>
                </a:solidFill>
              </a:rPr>
              <a:t> </a:t>
            </a:r>
            <a:r>
              <a:rPr lang="sk-SK" sz="2000" b="1" dirty="0" smtClean="0">
                <a:solidFill>
                  <a:srgbClr val="C00000"/>
                </a:solidFill>
              </a:rPr>
              <a:t>v EČ získa viac ako 25 % z celkového počtu bodov</a:t>
            </a:r>
            <a:r>
              <a:rPr lang="sk-SK" sz="2000" dirty="0" smtClean="0">
                <a:solidFill>
                  <a:schemeClr val="tx2"/>
                </a:solidFill>
              </a:rPr>
              <a:t>,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b="1" dirty="0" smtClean="0">
                <a:solidFill>
                  <a:schemeClr val="tx2"/>
                </a:solidFill>
              </a:rPr>
              <a:t> </a:t>
            </a:r>
            <a:r>
              <a:rPr lang="sk-SK" sz="2000" dirty="0" smtClean="0">
                <a:solidFill>
                  <a:schemeClr val="tx2"/>
                </a:solidFill>
              </a:rPr>
              <a:t>    </a:t>
            </a:r>
          </a:p>
          <a:p>
            <a:pPr marL="0" indent="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alebo</a:t>
            </a:r>
          </a:p>
          <a:p>
            <a:pPr marL="0" indent="0" algn="ctr" defTabSz="885825">
              <a:lnSpc>
                <a:spcPct val="90000"/>
              </a:lnSpc>
              <a:buNone/>
              <a:tabLst>
                <a:tab pos="0" algn="l"/>
              </a:tabLst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je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stupeň prospechu </a:t>
            </a:r>
            <a:r>
              <a:rPr lang="sk-SK" sz="2000" b="1" dirty="0" smtClean="0">
                <a:solidFill>
                  <a:srgbClr val="C00000"/>
                </a:solidFill>
              </a:rPr>
              <a:t>4 - dostatočný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 </a:t>
            </a:r>
            <a:r>
              <a:rPr lang="sk-SK" sz="2000" b="1" dirty="0" smtClean="0">
                <a:solidFill>
                  <a:srgbClr val="C00000"/>
                </a:solidFill>
              </a:rPr>
              <a:t>v  EČ  získa viac ako 33 % z celkového počtu bodov</a:t>
            </a:r>
            <a:r>
              <a:rPr lang="sk-SK" sz="2000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/>
              <a:t>Kedy žiak/žiačka zmaturoval?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33400" indent="-533400" defTabSz="885825">
              <a:lnSpc>
                <a:spcPct val="90000"/>
              </a:lnSpc>
              <a:buNone/>
              <a:tabLst>
                <a:tab pos="0" algn="l"/>
              </a:tabLst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533400" indent="-533400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Žiak </a:t>
            </a:r>
            <a:r>
              <a:rPr lang="sk-SK" sz="2000" b="1" dirty="0" smtClean="0">
                <a:solidFill>
                  <a:schemeClr val="tx2"/>
                </a:solidFill>
              </a:rPr>
              <a:t>zmaturuje</a:t>
            </a:r>
            <a:r>
              <a:rPr lang="sk-SK" sz="2000" dirty="0" smtClean="0">
                <a:solidFill>
                  <a:schemeClr val="tx2"/>
                </a:solidFill>
              </a:rPr>
              <a:t> z predmetu, ktorý </a:t>
            </a:r>
          </a:p>
          <a:p>
            <a:pPr marL="533400" indent="-533400" defTabSz="885825">
              <a:lnSpc>
                <a:spcPct val="90000"/>
              </a:lnSpc>
              <a:buNone/>
              <a:tabLst>
                <a:tab pos="0" algn="l"/>
              </a:tabLst>
            </a:pPr>
            <a:endParaRPr lang="sk-SK" sz="2000" b="1" u="sng" dirty="0" smtClean="0">
              <a:solidFill>
                <a:schemeClr val="tx2"/>
              </a:solidFill>
            </a:endParaRP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b="1" u="sng" dirty="0" smtClean="0">
                <a:solidFill>
                  <a:schemeClr val="tx2"/>
                </a:solidFill>
              </a:rPr>
              <a:t>nemá EČ, nemá PFIČ MS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ak jeho hodnotenie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</a:t>
            </a:r>
          </a:p>
          <a:p>
            <a:pPr marL="533400" indent="-533400" algn="ctr" defTabSz="885825">
              <a:lnSpc>
                <a:spcPct val="90000"/>
              </a:lnSpc>
              <a:buNone/>
              <a:tabLst>
                <a:tab pos="0" algn="l"/>
              </a:tabLst>
            </a:pPr>
            <a:r>
              <a:rPr lang="sk-SK" sz="2000" dirty="0" smtClean="0">
                <a:solidFill>
                  <a:schemeClr val="tx2"/>
                </a:solidFill>
              </a:rPr>
              <a:t>   </a:t>
            </a:r>
            <a:r>
              <a:rPr lang="sk-SK" sz="2000" b="1" dirty="0" smtClean="0">
                <a:solidFill>
                  <a:schemeClr val="tx2"/>
                </a:solidFill>
              </a:rPr>
              <a:t>nie je horšie </a:t>
            </a:r>
            <a:r>
              <a:rPr lang="sk-SK" sz="2000" dirty="0" smtClean="0">
                <a:solidFill>
                  <a:schemeClr val="tx2"/>
                </a:solidFill>
              </a:rPr>
              <a:t>ako stupeň prospechu </a:t>
            </a:r>
            <a:r>
              <a:rPr lang="sk-SK" sz="2000" b="1" dirty="0" smtClean="0">
                <a:solidFill>
                  <a:schemeClr val="tx2"/>
                </a:solidFill>
              </a:rPr>
              <a:t>4 – dostatočný.</a:t>
            </a:r>
            <a:endParaRPr lang="sk-SK" sz="20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4617B"/>
                </a:solidFill>
              </a:rPr>
              <a:t> Čo v prípade, ak žiak/žiačka z predmetu nezmaturoval?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Ak žiak nezmaturoval z predmetu, pretože bol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hodnotený známkou </a:t>
            </a:r>
            <a:r>
              <a:rPr lang="sk-SK" sz="2000" b="1" dirty="0" smtClean="0">
                <a:solidFill>
                  <a:schemeClr val="tx2"/>
                </a:solidFill>
              </a:rPr>
              <a:t>nedostatočný</a:t>
            </a:r>
            <a:r>
              <a:rPr lang="sk-SK" sz="2000" dirty="0" smtClean="0">
                <a:solidFill>
                  <a:schemeClr val="tx2"/>
                </a:solidFill>
              </a:rPr>
              <a:t>, môže vykonať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</a:t>
            </a:r>
            <a:r>
              <a:rPr lang="sk-SK" sz="2000" b="1" dirty="0" smtClean="0">
                <a:solidFill>
                  <a:schemeClr val="tx2"/>
                </a:solidFill>
              </a:rPr>
              <a:t>opravnú skúšku</a:t>
            </a:r>
            <a:r>
              <a:rPr lang="sk-SK" sz="2000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Opravná maturitná skúška z </a:t>
            </a:r>
            <a:r>
              <a:rPr lang="sk-SK" sz="2000" b="1" dirty="0" smtClean="0">
                <a:solidFill>
                  <a:schemeClr val="tx2"/>
                </a:solidFill>
              </a:rPr>
              <a:t>ÚFIČ</a:t>
            </a:r>
            <a:r>
              <a:rPr lang="sk-SK" sz="2000" dirty="0" smtClean="0">
                <a:solidFill>
                  <a:schemeClr val="tx2"/>
                </a:solidFill>
              </a:rPr>
              <a:t> sa koná najskôr v </a:t>
            </a:r>
            <a:r>
              <a:rPr lang="sk-SK" sz="2000" b="1" dirty="0" smtClean="0">
                <a:solidFill>
                  <a:schemeClr val="tx2"/>
                </a:solidFill>
              </a:rPr>
              <a:t>septembri</a:t>
            </a:r>
            <a:r>
              <a:rPr lang="sk-SK" sz="2000" dirty="0" smtClean="0">
                <a:solidFill>
                  <a:schemeClr val="tx2"/>
                </a:solidFill>
              </a:rPr>
              <a:t> alebo </a:t>
            </a:r>
            <a:r>
              <a:rPr lang="sk-SK" sz="2000" b="1" dirty="0" smtClean="0">
                <a:solidFill>
                  <a:schemeClr val="tx2"/>
                </a:solidFill>
              </a:rPr>
              <a:t>februári</a:t>
            </a:r>
            <a:r>
              <a:rPr lang="sk-SK" sz="2000" dirty="0" smtClean="0">
                <a:solidFill>
                  <a:schemeClr val="tx2"/>
                </a:solidFill>
              </a:rPr>
              <a:t> nasledujúceho školského roka. </a:t>
            </a: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099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06600"/>
                </a:solidFill>
              </a:rPr>
              <a:t/>
            </a:r>
            <a:br>
              <a:rPr lang="sk-SK" sz="4400" b="1" dirty="0" smtClean="0">
                <a:solidFill>
                  <a:srgbClr val="006600"/>
                </a:solidFill>
              </a:rPr>
            </a:br>
            <a:r>
              <a:rPr lang="sk-SK" sz="4400" b="1" dirty="0" smtClean="0">
                <a:solidFill>
                  <a:srgbClr val="04617B"/>
                </a:solidFill>
              </a:rPr>
              <a:t> Čo v prípade, ak žiak/žiačka </a:t>
            </a:r>
            <a:br>
              <a:rPr lang="sk-SK" sz="4400" b="1" dirty="0" smtClean="0">
                <a:solidFill>
                  <a:srgbClr val="04617B"/>
                </a:solidFill>
              </a:rPr>
            </a:br>
            <a:r>
              <a:rPr lang="sk-SK" sz="4400" b="1" dirty="0" smtClean="0">
                <a:solidFill>
                  <a:srgbClr val="04617B"/>
                </a:solidFill>
              </a:rPr>
              <a:t> z predmetu nezmaturoval? 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Opravnú skúšku z </a:t>
            </a:r>
            <a:r>
              <a:rPr lang="sk-SK" sz="2800" b="1" dirty="0" smtClean="0">
                <a:solidFill>
                  <a:schemeClr val="tx2"/>
                </a:solidFill>
              </a:rPr>
              <a:t>EČ</a:t>
            </a:r>
            <a:r>
              <a:rPr lang="sk-SK" sz="2800" dirty="0" smtClean="0">
                <a:solidFill>
                  <a:schemeClr val="tx2"/>
                </a:solidFill>
              </a:rPr>
              <a:t> alebo </a:t>
            </a:r>
            <a:r>
              <a:rPr lang="sk-SK" sz="2800" b="1" dirty="0" smtClean="0">
                <a:solidFill>
                  <a:schemeClr val="tx2"/>
                </a:solidFill>
              </a:rPr>
              <a:t>PFIČ</a:t>
            </a:r>
            <a:r>
              <a:rPr lang="sk-SK" sz="2800" dirty="0" smtClean="0">
                <a:solidFill>
                  <a:schemeClr val="tx2"/>
                </a:solidFill>
              </a:rPr>
              <a:t> môže žiak konať </a:t>
            </a:r>
            <a:r>
              <a:rPr lang="sk-SK" sz="2800" b="1" dirty="0" smtClean="0">
                <a:solidFill>
                  <a:srgbClr val="C00000"/>
                </a:solidFill>
              </a:rPr>
              <a:t>najskôr</a:t>
            </a:r>
            <a:r>
              <a:rPr lang="sk-SK" sz="2800" dirty="0" smtClean="0">
                <a:solidFill>
                  <a:schemeClr val="tx2"/>
                </a:solidFill>
              </a:rPr>
              <a:t> </a:t>
            </a:r>
            <a:r>
              <a:rPr lang="sk-SK" sz="2800" b="1" dirty="0" smtClean="0">
                <a:solidFill>
                  <a:schemeClr val="tx2"/>
                </a:solidFill>
              </a:rPr>
              <a:t>v</a:t>
            </a:r>
            <a:r>
              <a:rPr lang="sk-SK" sz="2800" dirty="0" smtClean="0">
                <a:solidFill>
                  <a:schemeClr val="tx2"/>
                </a:solidFill>
              </a:rPr>
              <a:t> </a:t>
            </a:r>
            <a:r>
              <a:rPr lang="sk-SK" sz="2800" b="1" dirty="0" smtClean="0">
                <a:solidFill>
                  <a:srgbClr val="C00000"/>
                </a:solidFill>
              </a:rPr>
              <a:t>riadnom skúšobnom období</a:t>
            </a:r>
            <a:r>
              <a:rPr lang="sk-SK" sz="2800" dirty="0" smtClean="0">
                <a:solidFill>
                  <a:schemeClr val="tx2"/>
                </a:solidFill>
              </a:rPr>
              <a:t> </a:t>
            </a:r>
            <a:r>
              <a:rPr lang="sk-SK" sz="2800" b="1" dirty="0" smtClean="0">
                <a:solidFill>
                  <a:srgbClr val="C00000"/>
                </a:solidFill>
              </a:rPr>
              <a:t>nasledujúceho školského roka</a:t>
            </a:r>
            <a:r>
              <a:rPr lang="sk-SK" sz="2800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70000"/>
              </a:lnSpc>
              <a:buClr>
                <a:schemeClr val="tx1"/>
              </a:buClr>
              <a:buNone/>
            </a:pPr>
            <a:endParaRPr lang="sk-SK" sz="18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 anchor="t" anchorCtr="0">
            <a:noAutofit/>
          </a:bodyPr>
          <a:lstStyle/>
          <a:p>
            <a:r>
              <a:rPr lang="sk-SK" sz="4000" b="1" dirty="0" smtClean="0">
                <a:solidFill>
                  <a:srgbClr val="04617B"/>
                </a:solidFill>
              </a:rPr>
              <a:t>Možno opakovať celú MS?</a:t>
            </a:r>
            <a:endParaRPr lang="sk-SK" sz="4000" b="1" dirty="0">
              <a:solidFill>
                <a:srgbClr val="04617B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Clr>
                <a:schemeClr val="tx1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Žiakovi gymnázia, ktorý neúspešne vykonal MS </a:t>
            </a:r>
            <a:r>
              <a:rPr lang="sk-SK" sz="2000" b="1" dirty="0" smtClean="0">
                <a:solidFill>
                  <a:schemeClr val="tx2"/>
                </a:solidFill>
              </a:rPr>
              <a:t>z viac ako dvoch predmetov</a:t>
            </a:r>
            <a:r>
              <a:rPr lang="sk-SK" sz="2000" dirty="0" smtClean="0">
                <a:solidFill>
                  <a:schemeClr val="tx2"/>
                </a:solidFill>
              </a:rPr>
              <a:t> alebo neúspešne vykonal MS na niektorej opravnej skúške, </a:t>
            </a:r>
            <a:r>
              <a:rPr lang="sk-SK" sz="2000" b="1" dirty="0" smtClean="0">
                <a:solidFill>
                  <a:schemeClr val="tx2"/>
                </a:solidFill>
              </a:rPr>
              <a:t>môže</a:t>
            </a:r>
            <a:r>
              <a:rPr lang="sk-SK" sz="2000" dirty="0" smtClean="0">
                <a:solidFill>
                  <a:schemeClr val="tx2"/>
                </a:solidFill>
              </a:rPr>
              <a:t> maturitná komisia povoliť opakovať celú MS </a:t>
            </a:r>
            <a:r>
              <a:rPr lang="sk-SK" sz="2000" b="1" dirty="0" smtClean="0">
                <a:solidFill>
                  <a:schemeClr val="tx2"/>
                </a:solidFill>
              </a:rPr>
              <a:t>iba raz v riadnom skúšobnom období</a:t>
            </a:r>
            <a:r>
              <a:rPr lang="sk-SK" sz="2000" dirty="0" smtClean="0">
                <a:solidFill>
                  <a:schemeClr val="tx2"/>
                </a:solidFill>
              </a:rPr>
              <a:t>,  na jeho žiadosť najneskôr do troch rokov od ukončenia posledného ročníka strednej školy.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61864"/>
            <a:ext cx="8229600" cy="1143000"/>
          </a:xfrm>
        </p:spPr>
        <p:txBody>
          <a:bodyPr anchor="t" anchorCtr="0">
            <a:noAutofit/>
          </a:bodyPr>
          <a:lstStyle/>
          <a:p>
            <a:r>
              <a:rPr lang="sk-SK" sz="4000" b="1" dirty="0" smtClean="0">
                <a:solidFill>
                  <a:srgbClr val="04617B"/>
                </a:solidFill>
              </a:rPr>
              <a:t>MS  2013 – žiaci so zdravotným znevýhodnením</a:t>
            </a:r>
            <a:endParaRPr lang="sk-SK" sz="4000" b="1" dirty="0">
              <a:solidFill>
                <a:srgbClr val="04617B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sk-SK" sz="2800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Podľa § 14 Vyhlášky </a:t>
            </a:r>
            <a:r>
              <a:rPr lang="sk-SK" sz="2000" dirty="0" err="1" smtClean="0">
                <a:solidFill>
                  <a:schemeClr val="tx2"/>
                </a:solidFill>
              </a:rPr>
              <a:t>MŠVVaŠ</a:t>
            </a:r>
            <a:r>
              <a:rPr lang="sk-SK" sz="2000" dirty="0" smtClean="0">
                <a:solidFill>
                  <a:schemeClr val="tx2"/>
                </a:solidFill>
              </a:rPr>
              <a:t> SR č.318/2008 o ukončovaní štúdia na stredných školách v znení neskorších predpisov</a:t>
            </a:r>
          </a:p>
          <a:p>
            <a:pPr marL="0" indent="0">
              <a:lnSpc>
                <a:spcPct val="150000"/>
              </a:lnSpc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365760" lvl="1" indent="0">
              <a:lnSpc>
                <a:spcPct val="150000"/>
              </a:lnSpc>
            </a:pPr>
            <a:r>
              <a:rPr lang="sk-SK" sz="2000" dirty="0" smtClean="0">
                <a:solidFill>
                  <a:schemeClr val="tx2"/>
                </a:solidFill>
              </a:rPr>
              <a:t>  môžu mať žiaci so zdravotným znevýhodnením  upravené 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   podmienky na vykonanie maturitnej skúšky.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3826768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5300" b="1" dirty="0" smtClean="0"/>
              <a:t>MS 2013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endParaRPr lang="sk-SK" sz="2800" dirty="0" smtClean="0"/>
          </a:p>
          <a:p>
            <a:pPr algn="ctr">
              <a:lnSpc>
                <a:spcPct val="90000"/>
              </a:lnSpc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Termín podania prihlášok na maturitnú skúšku</a:t>
            </a:r>
          </a:p>
          <a:p>
            <a:pPr algn="ctr">
              <a:lnSpc>
                <a:spcPct val="90000"/>
              </a:lnSpc>
              <a:buNone/>
            </a:pPr>
            <a:r>
              <a:rPr lang="sk-SK" sz="2800" b="1" dirty="0" smtClean="0">
                <a:solidFill>
                  <a:schemeClr val="tx2"/>
                </a:solidFill>
              </a:rPr>
              <a:t>30.september 2012 </a:t>
            </a:r>
          </a:p>
          <a:p>
            <a:pPr algn="ctr">
              <a:lnSpc>
                <a:spcPct val="90000"/>
              </a:lnSpc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Zmeny predmetov a úrovní do </a:t>
            </a:r>
            <a:r>
              <a:rPr lang="sk-SK" sz="2800" b="1" dirty="0" smtClean="0">
                <a:solidFill>
                  <a:schemeClr val="tx2"/>
                </a:solidFill>
              </a:rPr>
              <a:t>15.októbra 2012</a:t>
            </a:r>
            <a:endParaRPr lang="sk-SK" sz="2000" b="1" dirty="0" smtClean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None/>
            </a:pPr>
            <a:endParaRPr lang="sk-SK" sz="2800" b="1" dirty="0" smtClean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sk-SK" sz="2800" dirty="0" smtClean="0">
                <a:solidFill>
                  <a:schemeClr val="bg2"/>
                </a:solidFill>
              </a:rPr>
              <a:t> </a:t>
            </a:r>
            <a:r>
              <a:rPr lang="en-US" sz="2800" dirty="0" smtClean="0">
                <a:solidFill>
                  <a:srgbClr val="006600"/>
                </a:solidFill>
                <a:hlinkClick r:id="rId2"/>
              </a:rPr>
              <a:t>www.</a:t>
            </a:r>
            <a:r>
              <a:rPr lang="sk-SK" sz="2800" dirty="0" err="1" smtClean="0">
                <a:solidFill>
                  <a:srgbClr val="006600"/>
                </a:solidFill>
                <a:hlinkClick r:id="rId2"/>
              </a:rPr>
              <a:t>minedu.sk</a:t>
            </a:r>
            <a:endParaRPr lang="sk-SK" sz="2800" dirty="0" smtClean="0">
              <a:solidFill>
                <a:srgbClr val="006600"/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sk-SK" sz="2800" dirty="0" err="1" smtClean="0">
                <a:solidFill>
                  <a:srgbClr val="006600"/>
                </a:solidFill>
                <a:hlinkClick r:id="rId3"/>
              </a:rPr>
              <a:t>www</a:t>
            </a:r>
            <a:r>
              <a:rPr lang="en-US" sz="2800" dirty="0" smtClean="0">
                <a:solidFill>
                  <a:srgbClr val="006600"/>
                </a:solidFill>
                <a:hlinkClick r:id="rId3"/>
              </a:rPr>
              <a:t>.</a:t>
            </a:r>
            <a:r>
              <a:rPr lang="sk-SK" sz="2800" dirty="0" err="1" smtClean="0">
                <a:solidFill>
                  <a:srgbClr val="006600"/>
                </a:solidFill>
                <a:hlinkClick r:id="rId3"/>
              </a:rPr>
              <a:t>nucem</a:t>
            </a:r>
            <a:r>
              <a:rPr lang="sk-SK" sz="2800" dirty="0" smtClean="0">
                <a:solidFill>
                  <a:srgbClr val="006600"/>
                </a:solidFill>
                <a:hlinkClick r:id="rId3"/>
              </a:rPr>
              <a:t>.</a:t>
            </a:r>
            <a:r>
              <a:rPr lang="en-US" sz="2800" dirty="0" err="1" smtClean="0">
                <a:solidFill>
                  <a:srgbClr val="006600"/>
                </a:solidFill>
                <a:hlinkClick r:id="rId3"/>
              </a:rPr>
              <a:t>sk</a:t>
            </a:r>
            <a:endParaRPr lang="sk-SK" sz="2800" b="1" dirty="0" smtClean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sk-SK" sz="2800" dirty="0" smtClean="0">
                <a:hlinkClick r:id="rId4"/>
              </a:rPr>
              <a:t>http://gpuk.edupage.org/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800" dirty="0" err="1" smtClean="0">
                <a:hlinkClick r:id="rId5"/>
              </a:rPr>
              <a:t>taylorova@stary-gympel.sk</a:t>
            </a:r>
            <a:endParaRPr lang="sk-SK" sz="2800" dirty="0" smtClean="0"/>
          </a:p>
          <a:p>
            <a:pPr algn="ctr">
              <a:lnSpc>
                <a:spcPct val="90000"/>
              </a:lnSpc>
              <a:buNone/>
            </a:pPr>
            <a:endParaRPr lang="sk-SK" sz="2800" b="1" dirty="0" smtClean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None/>
            </a:pPr>
            <a:endParaRPr lang="sk-SK" sz="2800" b="1" dirty="0" smtClean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buNone/>
            </a:pPr>
            <a:endParaRPr lang="sk-SK" sz="2800" dirty="0" smtClean="0">
              <a:solidFill>
                <a:srgbClr val="006600"/>
              </a:solidFill>
            </a:endParaRPr>
          </a:p>
        </p:txBody>
      </p:sp>
      <p:cxnSp>
        <p:nvCxnSpPr>
          <p:cNvPr id="6" name="Rovná spojnica 5"/>
          <p:cNvCxnSpPr/>
          <p:nvPr/>
        </p:nvCxnSpPr>
        <p:spPr>
          <a:xfrm>
            <a:off x="1331640" y="4005064"/>
            <a:ext cx="66247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3826768" cy="18002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5300" b="1" dirty="0" smtClean="0"/>
              <a:t>MS 2013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endParaRPr lang="sk-SK" sz="2800" dirty="0" smtClean="0"/>
          </a:p>
          <a:p>
            <a:pPr algn="ctr">
              <a:lnSpc>
                <a:spcPct val="90000"/>
              </a:lnSpc>
              <a:buNone/>
            </a:pPr>
            <a:endParaRPr lang="sk-SK" sz="2800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sk-SK" sz="5400" b="1" dirty="0" smtClean="0">
                <a:solidFill>
                  <a:schemeClr val="tx2"/>
                </a:solidFill>
              </a:rPr>
              <a:t>Veľa úspechov </a:t>
            </a:r>
          </a:p>
          <a:p>
            <a:pPr algn="ctr">
              <a:buNone/>
            </a:pPr>
            <a:endParaRPr lang="sk-SK" sz="2000" u="sng" dirty="0" smtClean="0"/>
          </a:p>
          <a:p>
            <a:pPr algn="ctr">
              <a:buClr>
                <a:schemeClr val="tx1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školský koordinátor </a:t>
            </a:r>
          </a:p>
          <a:p>
            <a:pPr algn="ctr"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 PaedDr. Beáta </a:t>
            </a:r>
            <a:r>
              <a:rPr lang="sk-SK" sz="2000" dirty="0" err="1" smtClean="0">
                <a:solidFill>
                  <a:schemeClr val="tx2"/>
                </a:solidFill>
              </a:rPr>
              <a:t>Taylorová</a:t>
            </a:r>
            <a:endParaRPr lang="sk-SK" sz="2000" dirty="0" smtClean="0">
              <a:solidFill>
                <a:schemeClr val="tx2"/>
              </a:solidFill>
            </a:endParaRPr>
          </a:p>
        </p:txBody>
      </p:sp>
      <p:pic>
        <p:nvPicPr>
          <p:cNvPr id="4" name="Picture 2" descr="C:\Users\Novakova\AppData\Local\Microsoft\Windows\Temporary Internet Files\Content.IE5\RNL77TYR\MCj03986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836712"/>
            <a:ext cx="3014663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Rovná spojnica 5"/>
          <p:cNvCxnSpPr/>
          <p:nvPr/>
        </p:nvCxnSpPr>
        <p:spPr>
          <a:xfrm>
            <a:off x="1331640" y="4005064"/>
            <a:ext cx="66247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Zoznam maturitných predmetov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1  anglický jazyk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2   biológia 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3   dejepis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4   dejiny umenia</a:t>
            </a:r>
          </a:p>
          <a:p>
            <a:pPr defTabSz="219075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5   francúzsky jazyk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6   fyzika 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7   geografia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8   chémia                                         </a:t>
            </a:r>
          </a:p>
          <a:p>
            <a:pPr>
              <a:lnSpc>
                <a:spcPct val="150000"/>
              </a:lnSpc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9   informatika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10  matematika 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11  náuka o spoločnosti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12  nemecký jazyk 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13  občianska náuka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14  ruský jazyk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15  slovenský jazyk a literatúra</a:t>
            </a:r>
          </a:p>
          <a:p>
            <a:pPr>
              <a:lnSpc>
                <a:spcPct val="150000"/>
              </a:lnSpc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16  umenie a kultúra</a:t>
            </a:r>
          </a:p>
          <a:p>
            <a:pPr>
              <a:lnSpc>
                <a:spcPct val="150000"/>
              </a:lnSpc>
            </a:pPr>
            <a:endParaRPr lang="sk-SK" sz="20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MS z cudzieho jazyka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sk-SK" sz="2800" dirty="0" smtClean="0"/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  <a:tabLst>
                <a:tab pos="174625" algn="l"/>
              </a:tabLst>
            </a:pPr>
            <a:r>
              <a:rPr lang="sk-SK" sz="2800" dirty="0" smtClean="0">
                <a:solidFill>
                  <a:schemeClr val="tx2"/>
                </a:solidFill>
              </a:rPr>
              <a:t>MS z cudzieho jazyka ako povinného predmetu </a:t>
            </a:r>
            <a:r>
              <a:rPr lang="sk-SK" sz="2800" b="1" dirty="0" smtClean="0">
                <a:solidFill>
                  <a:schemeClr val="tx2"/>
                </a:solidFill>
              </a:rPr>
              <a:t>žiak gymnázia </a:t>
            </a:r>
            <a:r>
              <a:rPr lang="sk-SK" sz="2800" dirty="0" smtClean="0">
                <a:solidFill>
                  <a:schemeClr val="tx2"/>
                </a:solidFill>
              </a:rPr>
              <a:t>vykoná na </a:t>
            </a:r>
            <a:r>
              <a:rPr lang="sk-SK" sz="2800" b="1" dirty="0" smtClean="0">
                <a:solidFill>
                  <a:srgbClr val="C00000"/>
                </a:solidFill>
              </a:rPr>
              <a:t>úrovni B2 </a:t>
            </a:r>
            <a:r>
              <a:rPr lang="sk-SK" sz="2800" dirty="0" smtClean="0">
                <a:solidFill>
                  <a:schemeClr val="tx2"/>
                </a:solidFill>
              </a:rPr>
              <a:t>jazykovej náročnosti Spoločného európskeho referenčného rámca. Žiak môže požiadať o uznanie náhrady MS z cudzieho jazyka.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  <a:tabLst>
                <a:tab pos="174625" algn="l"/>
              </a:tabLst>
            </a:pPr>
            <a:endParaRPr lang="sk-SK" sz="28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  <a:tabLst>
                <a:tab pos="174625" algn="l"/>
              </a:tabLst>
            </a:pPr>
            <a:r>
              <a:rPr lang="sk-SK" sz="2800" dirty="0" smtClean="0">
                <a:solidFill>
                  <a:schemeClr val="tx2"/>
                </a:solidFill>
              </a:rPr>
              <a:t>Jazykový certifikát </a:t>
            </a:r>
            <a:r>
              <a:rPr lang="sk-SK" sz="2800" b="1" dirty="0" smtClean="0">
                <a:solidFill>
                  <a:schemeClr val="tx2"/>
                </a:solidFill>
              </a:rPr>
              <a:t>nesmie byť vydaný skôr ako dva roky </a:t>
            </a:r>
            <a:r>
              <a:rPr lang="sk-SK" sz="2800" dirty="0" smtClean="0">
                <a:solidFill>
                  <a:schemeClr val="tx2"/>
                </a:solidFill>
              </a:rPr>
              <a:t>pred termínom konania maturitnej skúšky. </a:t>
            </a:r>
          </a:p>
          <a:p>
            <a:pPr marL="261938" lvl="1" indent="-82550">
              <a:lnSpc>
                <a:spcPct val="150000"/>
              </a:lnSpc>
              <a:buClr>
                <a:schemeClr val="tx1"/>
              </a:buClr>
              <a:buNone/>
              <a:tabLst>
                <a:tab pos="174625" algn="l"/>
              </a:tabLst>
            </a:pPr>
            <a:endParaRPr lang="sk-SK" sz="2600" dirty="0" smtClean="0">
              <a:solidFill>
                <a:schemeClr val="tx2"/>
              </a:solidFill>
            </a:endParaRPr>
          </a:p>
          <a:p>
            <a:pPr marL="0" lvl="1" indent="0">
              <a:lnSpc>
                <a:spcPct val="150000"/>
              </a:lnSpc>
              <a:buClr>
                <a:schemeClr val="tx1"/>
              </a:buClr>
              <a:buNone/>
            </a:pPr>
            <a:r>
              <a:rPr lang="sk-SK" sz="2600" dirty="0" smtClean="0">
                <a:solidFill>
                  <a:schemeClr val="tx2"/>
                </a:solidFill>
              </a:rPr>
              <a:t>/Zoznam vybraných inštitúcií oprávnených vydávať jazykové certifikáty ako náhrady maturitnej skúšky z cudzieho jazyka - príloha vyhlášky </a:t>
            </a:r>
            <a:r>
              <a:rPr lang="sk-SK" sz="2600" dirty="0" err="1" smtClean="0">
                <a:solidFill>
                  <a:schemeClr val="tx2"/>
                </a:solidFill>
              </a:rPr>
              <a:t>MŠVVaŠ</a:t>
            </a:r>
            <a:r>
              <a:rPr lang="sk-SK" sz="2600" dirty="0" smtClean="0">
                <a:solidFill>
                  <a:schemeClr val="tx2"/>
                </a:solidFill>
              </a:rPr>
              <a:t> SR č.269/2009 a vyhlášky </a:t>
            </a:r>
            <a:r>
              <a:rPr lang="sk-SK" sz="2600" dirty="0" err="1" smtClean="0">
                <a:solidFill>
                  <a:schemeClr val="tx2"/>
                </a:solidFill>
              </a:rPr>
              <a:t>MŠVVaŠ</a:t>
            </a:r>
            <a:r>
              <a:rPr lang="sk-SK" sz="2600" dirty="0" smtClean="0">
                <a:solidFill>
                  <a:schemeClr val="tx2"/>
                </a:solidFill>
              </a:rPr>
              <a:t> SR č. 208/2011./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Náhrada  MS z cudzieho jazyka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73100" lvl="1" indent="-319088">
              <a:buClr>
                <a:schemeClr val="tx2"/>
              </a:buClr>
              <a:buNone/>
            </a:pPr>
            <a:r>
              <a:rPr lang="sk-SK" sz="2000" dirty="0" smtClean="0">
                <a:solidFill>
                  <a:schemeClr val="tx2"/>
                </a:solidFill>
              </a:rPr>
              <a:t> /príloha vyhlášky </a:t>
            </a:r>
            <a:r>
              <a:rPr lang="sk-SK" sz="2000" dirty="0" err="1" smtClean="0">
                <a:solidFill>
                  <a:schemeClr val="tx2"/>
                </a:solidFill>
              </a:rPr>
              <a:t>MŠVVaŠ</a:t>
            </a:r>
            <a:r>
              <a:rPr lang="sk-SK" sz="2000" dirty="0" smtClean="0">
                <a:solidFill>
                  <a:schemeClr val="tx2"/>
                </a:solidFill>
              </a:rPr>
              <a:t> SR č.269/2009  a č. 208/2011/</a:t>
            </a:r>
          </a:p>
          <a:p>
            <a:pPr marL="673100" lvl="1" indent="-319088">
              <a:buClr>
                <a:schemeClr val="tx2"/>
              </a:buClr>
              <a:buNone/>
            </a:pPr>
            <a:endParaRPr lang="sk-SK" sz="2000" dirty="0" smtClean="0">
              <a:solidFill>
                <a:schemeClr val="tx2"/>
              </a:solidFill>
            </a:endParaRPr>
          </a:p>
          <a:p>
            <a:pPr marL="673100" lvl="1" indent="-319088">
              <a:buClr>
                <a:schemeClr val="tx2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Maturant, ktorý získal jazykový certifikát  a nie je starší ako 2 roky od vydania,  do </a:t>
            </a:r>
            <a:r>
              <a:rPr lang="sk-SK" sz="2000" b="1" dirty="0" smtClean="0">
                <a:solidFill>
                  <a:schemeClr val="tx2"/>
                </a:solidFill>
              </a:rPr>
              <a:t>15.9.2012</a:t>
            </a:r>
            <a:r>
              <a:rPr lang="sk-SK" sz="2000" dirty="0" smtClean="0">
                <a:solidFill>
                  <a:schemeClr val="tx2"/>
                </a:solidFill>
              </a:rPr>
              <a:t> predloží riaditeľovi školy žiadosť (vzor nájdete na stránke školy) o uznanie náhrady MS z cudzieho jazyka.</a:t>
            </a:r>
            <a:br>
              <a:rPr lang="sk-SK" sz="2000" dirty="0" smtClean="0">
                <a:solidFill>
                  <a:schemeClr val="tx2"/>
                </a:solidFill>
              </a:rPr>
            </a:br>
            <a:endParaRPr lang="sk-SK" sz="2000" dirty="0" smtClean="0">
              <a:solidFill>
                <a:schemeClr val="tx2"/>
              </a:solidFill>
            </a:endParaRPr>
          </a:p>
          <a:p>
            <a:pPr marL="673100" lvl="1" indent="-319088">
              <a:buClr>
                <a:schemeClr val="tx2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Maturant, ktorý získa certifikát </a:t>
            </a:r>
            <a:r>
              <a:rPr lang="sk-SK" sz="2000" b="1" dirty="0" smtClean="0">
                <a:solidFill>
                  <a:schemeClr val="tx2"/>
                </a:solidFill>
              </a:rPr>
              <a:t>v tomto školskom roku</a:t>
            </a:r>
            <a:r>
              <a:rPr lang="sk-SK" sz="2000" dirty="0" smtClean="0">
                <a:solidFill>
                  <a:schemeClr val="tx2"/>
                </a:solidFill>
              </a:rPr>
              <a:t>, môže požiadať o náhradu maturitnej skúšky  z CUJ riaditeľa školy v termíne do </a:t>
            </a:r>
            <a:r>
              <a:rPr lang="sk-SK" sz="2000" b="1" dirty="0" smtClean="0">
                <a:solidFill>
                  <a:schemeClr val="tx2"/>
                </a:solidFill>
              </a:rPr>
              <a:t>1.marca 2012</a:t>
            </a:r>
            <a:r>
              <a:rPr lang="sk-SK" sz="2000" dirty="0" smtClean="0">
                <a:solidFill>
                  <a:schemeClr val="tx2"/>
                </a:solidFill>
              </a:rPr>
              <a:t>.</a:t>
            </a:r>
          </a:p>
          <a:p>
            <a:pPr marL="673100" lvl="1" indent="-319088">
              <a:buClr>
                <a:schemeClr val="tx2"/>
              </a:buClr>
              <a:buNone/>
            </a:pPr>
            <a:endParaRPr lang="sk-SK" sz="1300" dirty="0" smtClean="0">
              <a:solidFill>
                <a:schemeClr val="tx2"/>
              </a:solidFill>
            </a:endParaRPr>
          </a:p>
          <a:p>
            <a:pPr marL="673100" lvl="1" indent="-319088">
              <a:buClr>
                <a:schemeClr val="tx2"/>
              </a:buClr>
            </a:pPr>
            <a:r>
              <a:rPr lang="sk-SK" sz="2000" dirty="0" smtClean="0">
                <a:solidFill>
                  <a:schemeClr val="tx2"/>
                </a:solidFill>
              </a:rPr>
              <a:t>Dokumenty potrebné pre uznanie náhrady: </a:t>
            </a:r>
          </a:p>
          <a:p>
            <a:pPr marL="640080" lvl="2" indent="174625"/>
            <a:r>
              <a:rPr lang="sk-SK" sz="1800" dirty="0" smtClean="0">
                <a:solidFill>
                  <a:schemeClr val="tx2"/>
                </a:solidFill>
              </a:rPr>
              <a:t>žiadosť o uznanie náhrady (vzor nájdete na stránke školy), </a:t>
            </a:r>
          </a:p>
          <a:p>
            <a:pPr marL="640080" lvl="2" indent="174625"/>
            <a:r>
              <a:rPr lang="sk-SK" sz="1800" dirty="0" smtClean="0">
                <a:solidFill>
                  <a:schemeClr val="tx2"/>
                </a:solidFill>
              </a:rPr>
              <a:t>úradný preklad jazykového certifikátu v CUJ do slovenského jazyka, </a:t>
            </a:r>
          </a:p>
          <a:p>
            <a:pPr marL="640080" lvl="2" indent="174625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alebo</a:t>
            </a:r>
          </a:p>
          <a:p>
            <a:pPr marL="640080" lvl="2" indent="174625"/>
            <a:r>
              <a:rPr lang="sk-SK" sz="1800" dirty="0" smtClean="0">
                <a:solidFill>
                  <a:schemeClr val="tx2"/>
                </a:solidFill>
              </a:rPr>
              <a:t>notárom overenú kópiu vysvedčenia o štátnej jazykovej skúške (jazyková    </a:t>
            </a:r>
          </a:p>
          <a:p>
            <a:pPr marL="640080" lvl="2" indent="174625">
              <a:buNone/>
            </a:pPr>
            <a:r>
              <a:rPr lang="sk-SK" sz="1800" dirty="0" smtClean="0">
                <a:solidFill>
                  <a:schemeClr val="tx2"/>
                </a:solidFill>
              </a:rPr>
              <a:t>škola).</a:t>
            </a:r>
          </a:p>
          <a:p>
            <a:pPr marL="0" indent="174625">
              <a:buNone/>
            </a:pPr>
            <a:endParaRPr lang="sk-SK" dirty="0" smtClean="0">
              <a:solidFill>
                <a:schemeClr val="tx2"/>
              </a:solidFill>
            </a:endParaRPr>
          </a:p>
          <a:p>
            <a:pPr marL="0" indent="174625">
              <a:buNone/>
            </a:pPr>
            <a:endParaRPr lang="sk-SK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Dobrovoľná MS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k-SK" sz="2400" dirty="0" smtClean="0">
                <a:solidFill>
                  <a:schemeClr val="tx2"/>
                </a:solidFill>
              </a:rPr>
              <a:t>Žiak môže dobrovoľne konať maturitnú skúšku aj z ďalších predmetov, ktoré sú súčasťou príslušného školského vzdelávacieho programu, ktorý žiak študuje. </a:t>
            </a:r>
          </a:p>
          <a:p>
            <a:pPr marL="0" indent="0">
              <a:lnSpc>
                <a:spcPct val="120000"/>
              </a:lnSpc>
              <a:buNone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k-SK" sz="2400" dirty="0" smtClean="0">
                <a:solidFill>
                  <a:schemeClr val="tx2"/>
                </a:solidFill>
              </a:rPr>
              <a:t>Pod vykonaním dobrovoľnej skúšky sa myslí aj absolvovanie</a:t>
            </a:r>
          </a:p>
          <a:p>
            <a:pPr marL="1330325" lvl="2" indent="-290513">
              <a:lnSpc>
                <a:spcPct val="120000"/>
              </a:lnSpc>
              <a:buFont typeface="Wingdings" pitchFamily="2" charset="2"/>
              <a:buChar char=" "/>
            </a:pPr>
            <a:r>
              <a:rPr lang="sk-SK" sz="2400" dirty="0" smtClean="0">
                <a:solidFill>
                  <a:schemeClr val="tx2"/>
                </a:solidFill>
              </a:rPr>
              <a:t>- len externej časti,</a:t>
            </a:r>
          </a:p>
          <a:p>
            <a:pPr marL="1330325" lvl="2" indent="-290513">
              <a:lnSpc>
                <a:spcPct val="120000"/>
              </a:lnSpc>
              <a:buFont typeface="Wingdings" pitchFamily="2" charset="2"/>
              <a:buChar char=" "/>
            </a:pPr>
            <a:r>
              <a:rPr lang="sk-SK" sz="2400" dirty="0" smtClean="0">
                <a:solidFill>
                  <a:schemeClr val="tx2"/>
                </a:solidFill>
              </a:rPr>
              <a:t>- len internej časti.</a:t>
            </a:r>
          </a:p>
          <a:p>
            <a:pPr marL="1330325" lvl="2" indent="-290513">
              <a:lnSpc>
                <a:spcPct val="120000"/>
              </a:lnSpc>
              <a:buFont typeface="Wingdings" pitchFamily="2" charset="2"/>
              <a:buChar char=" "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sk-SK" sz="2400" dirty="0" smtClean="0">
                <a:solidFill>
                  <a:schemeClr val="tx2"/>
                </a:solidFill>
              </a:rPr>
              <a:t>V riadnom skúšobnom období môže žiak dobrovoľne konať MS </a:t>
            </a:r>
            <a:r>
              <a:rPr lang="sk-SK" sz="2400" b="1" dirty="0" smtClean="0">
                <a:solidFill>
                  <a:schemeClr val="tx2"/>
                </a:solidFill>
              </a:rPr>
              <a:t>najviac z dvoch</a:t>
            </a:r>
            <a:r>
              <a:rPr lang="sk-SK" sz="2400" dirty="0" smtClean="0">
                <a:solidFill>
                  <a:schemeClr val="tx2"/>
                </a:solidFill>
              </a:rPr>
              <a:t> predmetov.</a:t>
            </a: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</a:pPr>
            <a:r>
              <a:rPr lang="sk-SK" sz="2400" dirty="0" smtClean="0">
                <a:solidFill>
                  <a:schemeClr val="tx2"/>
                </a:solidFill>
              </a:rPr>
              <a:t>Ak žiak neuspel na MS z dobrovoľného predmetu, táto skutočnosť nemá vplyv na úspešné vykonanie MS a na vysvedčení o MS sa neuvádza. </a:t>
            </a:r>
          </a:p>
          <a:p>
            <a:pPr marL="1330325" lvl="2" indent="-290513" algn="just">
              <a:lnSpc>
                <a:spcPct val="120000"/>
              </a:lnSpc>
              <a:buFont typeface="Wingdings" pitchFamily="2" charset="2"/>
              <a:buChar char=" "/>
            </a:pPr>
            <a:endParaRPr lang="sk-SK" sz="2200" dirty="0" smtClean="0">
              <a:solidFill>
                <a:srgbClr val="00206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Dobrovoľná MS – ako ovplyvňuje výsledné hodnotenie MS?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900" dirty="0" smtClean="0">
                <a:solidFill>
                  <a:schemeClr val="tx2"/>
                </a:solidFill>
              </a:rPr>
              <a:t>V prípade neúspešnej odpovede to neovplyvní úspešné vykonanie MS, </a:t>
            </a:r>
            <a:r>
              <a:rPr lang="sk-SK" sz="1900" dirty="0" err="1" smtClean="0">
                <a:solidFill>
                  <a:schemeClr val="tx2"/>
                </a:solidFill>
              </a:rPr>
              <a:t>t.z</a:t>
            </a:r>
            <a:r>
              <a:rPr lang="sk-SK" sz="1900" dirty="0" smtClean="0">
                <a:solidFill>
                  <a:schemeClr val="tx2"/>
                </a:solidFill>
              </a:rPr>
              <a:t>. ak bude žiak hodnotený známkou nedostatočný, na vysvedčení sa známka neuvedie.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900" dirty="0" smtClean="0">
                <a:solidFill>
                  <a:schemeClr val="tx2"/>
                </a:solidFill>
              </a:rPr>
              <a:t>Zo skúšky môže žiak odstúpiť bez ospravedlnenia, na skúšku sa nedostaví.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900" dirty="0" smtClean="0">
                <a:solidFill>
                  <a:schemeClr val="tx2"/>
                </a:solidFill>
              </a:rPr>
              <a:t>Ak si otázku žiak vytiahne, považuje sa to za začatie odpovede, začne odpovedať a zodpovedanie je ohodnotené známkou napr. dostatočný, na vysvedčení sa táto známka uvedie.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sk-SK" sz="1900" dirty="0" smtClean="0">
                <a:solidFill>
                  <a:schemeClr val="tx2"/>
                </a:solidFill>
              </a:rPr>
              <a:t>Ak si otázku žiak vytiahne, považuje sa to za začatie odpovede, ale ak použije formulu „Odstupujem od maturitnej dobrovoľnej skúšky“, urobí sa o tom v dokumentácii záznam, no na vysvedčení sa to neuvedie.</a:t>
            </a:r>
          </a:p>
          <a:p>
            <a:pPr marL="0" indent="0">
              <a:lnSpc>
                <a:spcPct val="120000"/>
              </a:lnSpc>
              <a:buClr>
                <a:schemeClr val="tx1"/>
              </a:buClr>
              <a:buNone/>
            </a:pPr>
            <a:endParaRPr lang="sk-SK" sz="2400" dirty="0" smtClean="0">
              <a:solidFill>
                <a:schemeClr val="tx2"/>
              </a:solidFill>
            </a:endParaRPr>
          </a:p>
          <a:p>
            <a:pPr marL="1330325" lvl="2" indent="-290513" algn="just">
              <a:lnSpc>
                <a:spcPct val="120000"/>
              </a:lnSpc>
              <a:buFont typeface="Wingdings" pitchFamily="2" charset="2"/>
              <a:buChar char=" "/>
            </a:pPr>
            <a:endParaRPr lang="sk-SK" sz="2200" dirty="0" smtClean="0">
              <a:solidFill>
                <a:srgbClr val="002060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/>
            </a:r>
            <a:br>
              <a:rPr lang="sk-SK" sz="4400" b="1" dirty="0" smtClean="0"/>
            </a:br>
            <a:r>
              <a:rPr lang="sk-SK" sz="4400" b="1" dirty="0" smtClean="0"/>
              <a:t>Aké časti má MS?</a:t>
            </a:r>
            <a:r>
              <a:rPr lang="sk-SK" sz="5400" dirty="0" smtClean="0"/>
              <a:t/>
            </a:r>
            <a:br>
              <a:rPr lang="sk-SK" sz="5400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sk-SK" sz="3200" dirty="0" smtClean="0"/>
          </a:p>
          <a:p>
            <a:pPr marL="0" indent="0" algn="just">
              <a:buClr>
                <a:schemeClr val="tx1"/>
              </a:buClr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MS z jednotlivých predmetov sa môže skladať z dvoch častí: </a:t>
            </a:r>
          </a:p>
          <a:p>
            <a:pPr marL="0" indent="0" algn="ctr">
              <a:buClr>
                <a:schemeClr val="tx1"/>
              </a:buClr>
              <a:buNone/>
            </a:pPr>
            <a:endParaRPr lang="sk-SK" sz="2800" dirty="0" smtClean="0">
              <a:solidFill>
                <a:schemeClr val="tx2"/>
              </a:solidFill>
            </a:endParaRPr>
          </a:p>
          <a:p>
            <a:pPr marL="0" indent="0" algn="ctr">
              <a:buClr>
                <a:schemeClr val="tx1"/>
              </a:buClr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z </a:t>
            </a:r>
            <a:r>
              <a:rPr lang="sk-SK" sz="2800" b="1" dirty="0" smtClean="0">
                <a:solidFill>
                  <a:schemeClr val="tx2"/>
                </a:solidFill>
              </a:rPr>
              <a:t>externej časti (EČ) 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a 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sk-SK" sz="2800" dirty="0" smtClean="0">
                <a:solidFill>
                  <a:schemeClr val="tx2"/>
                </a:solidFill>
              </a:rPr>
              <a:t>z </a:t>
            </a:r>
            <a:r>
              <a:rPr lang="sk-SK" sz="2800" b="1" dirty="0" smtClean="0">
                <a:solidFill>
                  <a:schemeClr val="tx2"/>
                </a:solidFill>
              </a:rPr>
              <a:t>internej časti (IČ)</a:t>
            </a:r>
            <a:r>
              <a:rPr lang="sk-SK" sz="2800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sk-SK" sz="2000" dirty="0" smtClean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sk-SK" sz="2000" dirty="0" smtClean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321</TotalTime>
  <Words>1933</Words>
  <Application>Microsoft Office PowerPoint</Application>
  <PresentationFormat>Prezentácia na obrazovke (4:3)</PresentationFormat>
  <Paragraphs>341</Paragraphs>
  <Slides>37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37</vt:i4>
      </vt:variant>
    </vt:vector>
  </HeadingPairs>
  <TitlesOfParts>
    <vt:vector size="39" baseType="lpstr">
      <vt:lpstr>Tok</vt:lpstr>
      <vt:lpstr>Rovnica</vt:lpstr>
      <vt:lpstr>MATURITA 2013</vt:lpstr>
      <vt:lpstr>          Platná legislatíva pre organizáciu MS </vt:lpstr>
      <vt:lpstr>          Predmety MS na gymnáziu  </vt:lpstr>
      <vt:lpstr>          Zoznam maturitných predmetov </vt:lpstr>
      <vt:lpstr>          MS z cudzieho jazyka </vt:lpstr>
      <vt:lpstr>          Náhrada  MS z cudzieho jazyka </vt:lpstr>
      <vt:lpstr>          Dobrovoľná MS </vt:lpstr>
      <vt:lpstr>          Dobrovoľná MS – ako ovplyvňuje výsledné hodnotenie MS? </vt:lpstr>
      <vt:lpstr>          Aké časti má MS? </vt:lpstr>
      <vt:lpstr>          Externá časť MS - EČ </vt:lpstr>
      <vt:lpstr>          Interná časť MS  </vt:lpstr>
      <vt:lpstr>              Časový harmonogram MS 2013  </vt:lpstr>
      <vt:lpstr>          Časové trvanie testov EČ a PFIČ MS </vt:lpstr>
      <vt:lpstr>          Formát úloh EČ a PFIČ MS </vt:lpstr>
      <vt:lpstr>          Organizácia MS v škole </vt:lpstr>
      <vt:lpstr>              Maturitné zadania </vt:lpstr>
      <vt:lpstr>              Maturitné zadania </vt:lpstr>
      <vt:lpstr>              Organizácia a priebeh MS 2013  </vt:lpstr>
      <vt:lpstr>              Organizácia a priebeh MS 2013  </vt:lpstr>
      <vt:lpstr>              Organizácia a priebeh MS 2013  </vt:lpstr>
      <vt:lpstr>              Organizácia a priebeh MS 2013  </vt:lpstr>
      <vt:lpstr>              Hodnotenie MS 2013  </vt:lpstr>
      <vt:lpstr>              Hodnotenie MS 2013  </vt:lpstr>
      <vt:lpstr>              Hodnotenie MS 2013  </vt:lpstr>
      <vt:lpstr>              Hodnotenie MS 2013  </vt:lpstr>
      <vt:lpstr>              Hodnotenie MS 2013  </vt:lpstr>
      <vt:lpstr>              Hodnotenie MS 2013  </vt:lpstr>
      <vt:lpstr>              Ako sa MS vyhodnotí celkovo? </vt:lpstr>
      <vt:lpstr>              Kedy žiak/žiačka zmaturoval? </vt:lpstr>
      <vt:lpstr>              Kedy žiak/žiačka zmaturoval? </vt:lpstr>
      <vt:lpstr>              Kedy žiak/žiačka zmaturoval? </vt:lpstr>
      <vt:lpstr>                    Čo v prípade, ak žiak/žiačka z predmetu nezmaturoval?  </vt:lpstr>
      <vt:lpstr>                    Čo v prípade, ak žiak/žiačka   z predmetu nezmaturoval?  </vt:lpstr>
      <vt:lpstr>Možno opakovať celú MS?</vt:lpstr>
      <vt:lpstr>MS  2013 – žiaci so zdravotným znevýhodnením</vt:lpstr>
      <vt:lpstr>           MS 2013 </vt:lpstr>
      <vt:lpstr>           MS 2013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MATURITA 2012</dc:title>
  <dc:creator>Bea</dc:creator>
  <cp:lastModifiedBy>PC</cp:lastModifiedBy>
  <cp:revision>35</cp:revision>
  <dcterms:created xsi:type="dcterms:W3CDTF">2012-01-13T21:23:08Z</dcterms:created>
  <dcterms:modified xsi:type="dcterms:W3CDTF">2012-10-11T17:55:48Z</dcterms:modified>
  <cp:contentStatus>Finálna verzia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